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commentAuthors.xml" ContentType="application/vnd.openxmlformats-officedocument.presentationml.commentAuthor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diagrams/colors4.xml" ContentType="application/vnd.openxmlformats-officedocument.drawingml.diagramColor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drawing3.xml" ContentType="application/vnd.ms-office.drawingml.diagramDrawing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diagrams/layout4.xml" ContentType="application/vnd.openxmlformats-officedocument.drawingml.diagramLayout+xml"/>
  <Override PartName="/ppt/diagrams/layout2.xml" ContentType="application/vnd.openxmlformats-officedocument.drawingml.diagramLayout+xml"/>
  <Default Extension="tiff" ContentType="image/tiff"/>
  <Override PartName="/ppt/diagrams/data3.xml" ContentType="application/vnd.openxmlformats-officedocument.drawingml.diagramData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theme/theme3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66"/>
  </p:notesMasterIdLst>
  <p:handoutMasterIdLst>
    <p:handoutMasterId r:id="rId67"/>
  </p:handoutMasterIdLst>
  <p:sldIdLst>
    <p:sldId id="312" r:id="rId2"/>
    <p:sldId id="323" r:id="rId3"/>
    <p:sldId id="324" r:id="rId4"/>
    <p:sldId id="325" r:id="rId5"/>
    <p:sldId id="326" r:id="rId6"/>
    <p:sldId id="358" r:id="rId7"/>
    <p:sldId id="449" r:id="rId8"/>
    <p:sldId id="402" r:id="rId9"/>
    <p:sldId id="401" r:id="rId10"/>
    <p:sldId id="450" r:id="rId11"/>
    <p:sldId id="451" r:id="rId12"/>
    <p:sldId id="452" r:id="rId13"/>
    <p:sldId id="454" r:id="rId14"/>
    <p:sldId id="455" r:id="rId15"/>
    <p:sldId id="457" r:id="rId16"/>
    <p:sldId id="459" r:id="rId17"/>
    <p:sldId id="460" r:id="rId18"/>
    <p:sldId id="462" r:id="rId19"/>
    <p:sldId id="463" r:id="rId20"/>
    <p:sldId id="464" r:id="rId21"/>
    <p:sldId id="465" r:id="rId22"/>
    <p:sldId id="466" r:id="rId23"/>
    <p:sldId id="468" r:id="rId24"/>
    <p:sldId id="469" r:id="rId25"/>
    <p:sldId id="470" r:id="rId26"/>
    <p:sldId id="471" r:id="rId27"/>
    <p:sldId id="472" r:id="rId28"/>
    <p:sldId id="473" r:id="rId29"/>
    <p:sldId id="474" r:id="rId30"/>
    <p:sldId id="475" r:id="rId31"/>
    <p:sldId id="476" r:id="rId32"/>
    <p:sldId id="477" r:id="rId33"/>
    <p:sldId id="478" r:id="rId34"/>
    <p:sldId id="479" r:id="rId35"/>
    <p:sldId id="480" r:id="rId36"/>
    <p:sldId id="481" r:id="rId37"/>
    <p:sldId id="482" r:id="rId38"/>
    <p:sldId id="483" r:id="rId39"/>
    <p:sldId id="484" r:id="rId40"/>
    <p:sldId id="485" r:id="rId41"/>
    <p:sldId id="486" r:id="rId42"/>
    <p:sldId id="487" r:id="rId43"/>
    <p:sldId id="488" r:id="rId44"/>
    <p:sldId id="489" r:id="rId45"/>
    <p:sldId id="490" r:id="rId46"/>
    <p:sldId id="491" r:id="rId47"/>
    <p:sldId id="492" r:id="rId48"/>
    <p:sldId id="493" r:id="rId49"/>
    <p:sldId id="496" r:id="rId50"/>
    <p:sldId id="497" r:id="rId51"/>
    <p:sldId id="498" r:id="rId52"/>
    <p:sldId id="500" r:id="rId53"/>
    <p:sldId id="501" r:id="rId54"/>
    <p:sldId id="502" r:id="rId55"/>
    <p:sldId id="503" r:id="rId56"/>
    <p:sldId id="504" r:id="rId57"/>
    <p:sldId id="505" r:id="rId58"/>
    <p:sldId id="506" r:id="rId59"/>
    <p:sldId id="507" r:id="rId60"/>
    <p:sldId id="508" r:id="rId61"/>
    <p:sldId id="509" r:id="rId62"/>
    <p:sldId id="510" r:id="rId63"/>
    <p:sldId id="511" r:id="rId64"/>
    <p:sldId id="407" r:id="rId65"/>
  </p:sldIdLst>
  <p:sldSz cx="9144000" cy="6858000" type="screen4x3"/>
  <p:notesSz cx="6858000" cy="9144000"/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ebjani Deb" initials="DD" lastIdx="4" clrIdx="0"/>
  <p:cmAuthor id="1" name="dhrutis" initials="d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B00000"/>
    <a:srgbClr val="990000"/>
    <a:srgbClr val="FFFFFF"/>
    <a:srgbClr val="82302E"/>
    <a:srgbClr val="85312F"/>
    <a:srgbClr val="E6FEFD"/>
    <a:srgbClr val="000099"/>
    <a:srgbClr val="FFCC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29" autoAdjust="0"/>
    <p:restoredTop sz="94728" autoAdjust="0"/>
  </p:normalViewPr>
  <p:slideViewPr>
    <p:cSldViewPr>
      <p:cViewPr varScale="1">
        <p:scale>
          <a:sx n="69" d="100"/>
          <a:sy n="69" d="100"/>
        </p:scale>
        <p:origin x="-1590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046"/>
    </p:cViewPr>
  </p:sorterViewPr>
  <p:notesViewPr>
    <p:cSldViewPr>
      <p:cViewPr varScale="1">
        <p:scale>
          <a:sx n="66" d="100"/>
          <a:sy n="66" d="100"/>
        </p:scale>
        <p:origin x="-3300" y="-11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7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7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71EF99-BC11-47B0-8831-B51F9C5F6F0C}" type="doc">
      <dgm:prSet loTypeId="urn:microsoft.com/office/officeart/2005/8/layout/chevron2" loCatId="list" qsTypeId="urn:microsoft.com/office/officeart/2005/8/quickstyle/simple1" qsCatId="simple" csTypeId="urn:microsoft.com/office/officeart/2005/8/colors/colorful1#7" csCatId="colorful" phldr="1"/>
      <dgm:spPr/>
      <dgm:t>
        <a:bodyPr/>
        <a:lstStyle/>
        <a:p>
          <a:endParaRPr lang="en-IN"/>
        </a:p>
      </dgm:t>
    </dgm:pt>
    <dgm:pt modelId="{FB30BB82-62B6-4C7F-A588-56269CF23507}">
      <dgm:prSet phldrT="[Text]" custT="1"/>
      <dgm:spPr/>
      <dgm:t>
        <a:bodyPr/>
        <a:lstStyle/>
        <a:p>
          <a:r>
            <a:rPr lang="en-US" sz="1800" b="0" dirty="0" smtClean="0">
              <a:latin typeface="Calibri" pitchFamily="34" charset="0"/>
              <a:cs typeface="Calibri" pitchFamily="34" charset="0"/>
            </a:rPr>
            <a:t>1</a:t>
          </a:r>
          <a:endParaRPr lang="en-IN" sz="1800" b="0" dirty="0">
            <a:latin typeface="Calibri" pitchFamily="34" charset="0"/>
            <a:cs typeface="Calibri" pitchFamily="34" charset="0"/>
          </a:endParaRPr>
        </a:p>
      </dgm:t>
    </dgm:pt>
    <dgm:pt modelId="{ACD9FD25-7799-4AD8-9FE1-2F9DB3856ED8}" type="parTrans" cxnId="{64DB32A3-371C-445A-BD77-9FBFB894E45C}">
      <dgm:prSet/>
      <dgm:spPr/>
      <dgm:t>
        <a:bodyPr/>
        <a:lstStyle/>
        <a:p>
          <a:endParaRPr lang="en-IN"/>
        </a:p>
      </dgm:t>
    </dgm:pt>
    <dgm:pt modelId="{D2FD2C01-4659-46B2-886D-26245A1F528C}" type="sibTrans" cxnId="{64DB32A3-371C-445A-BD77-9FBFB894E45C}">
      <dgm:prSet/>
      <dgm:spPr/>
      <dgm:t>
        <a:bodyPr/>
        <a:lstStyle/>
        <a:p>
          <a:endParaRPr lang="en-IN"/>
        </a:p>
      </dgm:t>
    </dgm:pt>
    <dgm:pt modelId="{B7BB5EE5-5D22-4303-AB09-0BC54AF2DF10}">
      <dgm:prSet phldrT="[Text]" custT="1"/>
      <dgm:spPr/>
      <dgm:t>
        <a:bodyPr/>
        <a:lstStyle/>
        <a:p>
          <a:r>
            <a:rPr lang="en-IN" sz="1800" b="0" dirty="0" smtClean="0"/>
            <a:t>Reading input from a stream.</a:t>
          </a:r>
          <a:endParaRPr lang="en-IN" sz="1800" b="0" dirty="0">
            <a:latin typeface="Calibri" pitchFamily="34" charset="0"/>
            <a:cs typeface="Calibri" pitchFamily="34" charset="0"/>
          </a:endParaRPr>
        </a:p>
      </dgm:t>
    </dgm:pt>
    <dgm:pt modelId="{54F9D458-0869-4A3F-8896-CD25D14874EC}" type="parTrans" cxnId="{D2555C85-E236-4D8E-B9A9-02302C807918}">
      <dgm:prSet/>
      <dgm:spPr/>
      <dgm:t>
        <a:bodyPr/>
        <a:lstStyle/>
        <a:p>
          <a:endParaRPr lang="en-IN"/>
        </a:p>
      </dgm:t>
    </dgm:pt>
    <dgm:pt modelId="{A9962BBE-8A9C-4386-B639-F3CE41644668}" type="sibTrans" cxnId="{D2555C85-E236-4D8E-B9A9-02302C807918}">
      <dgm:prSet/>
      <dgm:spPr/>
      <dgm:t>
        <a:bodyPr/>
        <a:lstStyle/>
        <a:p>
          <a:endParaRPr lang="en-IN"/>
        </a:p>
      </dgm:t>
    </dgm:pt>
    <dgm:pt modelId="{C47F5C0E-480E-4857-8EA5-80698EF7B449}">
      <dgm:prSet phldrT="[Text]" custT="1"/>
      <dgm:spPr/>
      <dgm:t>
        <a:bodyPr/>
        <a:lstStyle/>
        <a:p>
          <a:r>
            <a:rPr lang="en-US" sz="1800" b="0" dirty="0" smtClean="0">
              <a:latin typeface="Calibri" pitchFamily="34" charset="0"/>
              <a:cs typeface="Calibri" pitchFamily="34" charset="0"/>
            </a:rPr>
            <a:t>2</a:t>
          </a:r>
          <a:endParaRPr lang="en-IN" sz="1800" b="0" dirty="0">
            <a:latin typeface="Calibri" pitchFamily="34" charset="0"/>
            <a:cs typeface="Calibri" pitchFamily="34" charset="0"/>
          </a:endParaRPr>
        </a:p>
      </dgm:t>
    </dgm:pt>
    <dgm:pt modelId="{D8E7ABFA-B6F0-46A6-B696-8DEF4691A100}" type="parTrans" cxnId="{7B4B6998-A6F0-4C01-AD09-ADD5529F5A85}">
      <dgm:prSet/>
      <dgm:spPr/>
      <dgm:t>
        <a:bodyPr/>
        <a:lstStyle/>
        <a:p>
          <a:endParaRPr lang="en-IN"/>
        </a:p>
      </dgm:t>
    </dgm:pt>
    <dgm:pt modelId="{1324405A-5E9F-4BD7-9078-542F171E5B3A}" type="sibTrans" cxnId="{7B4B6998-A6F0-4C01-AD09-ADD5529F5A85}">
      <dgm:prSet/>
      <dgm:spPr/>
      <dgm:t>
        <a:bodyPr/>
        <a:lstStyle/>
        <a:p>
          <a:endParaRPr lang="en-IN"/>
        </a:p>
      </dgm:t>
    </dgm:pt>
    <dgm:pt modelId="{7C3BA12F-9A0D-4E20-9A47-C2A1B7DC1BC1}">
      <dgm:prSet phldrT="[Text]" custT="1"/>
      <dgm:spPr/>
      <dgm:t>
        <a:bodyPr/>
        <a:lstStyle/>
        <a:p>
          <a:r>
            <a:rPr lang="en-IN" sz="1800" b="0" dirty="0" smtClean="0"/>
            <a:t>Writing output to a stream.</a:t>
          </a:r>
          <a:endParaRPr lang="en-IN" sz="1800" b="0" dirty="0">
            <a:latin typeface="Calibri" pitchFamily="34" charset="0"/>
            <a:cs typeface="Calibri" pitchFamily="34" charset="0"/>
          </a:endParaRPr>
        </a:p>
      </dgm:t>
    </dgm:pt>
    <dgm:pt modelId="{1E3A6946-1FE7-4FCC-B612-C1DCD6B8CE6C}" type="parTrans" cxnId="{283CCC20-5CCA-4054-95F9-4C4671860A77}">
      <dgm:prSet/>
      <dgm:spPr/>
      <dgm:t>
        <a:bodyPr/>
        <a:lstStyle/>
        <a:p>
          <a:endParaRPr lang="en-IN"/>
        </a:p>
      </dgm:t>
    </dgm:pt>
    <dgm:pt modelId="{19B0A59F-9F6A-4FA2-A53D-C59E5F4D8D1E}" type="sibTrans" cxnId="{283CCC20-5CCA-4054-95F9-4C4671860A77}">
      <dgm:prSet/>
      <dgm:spPr/>
      <dgm:t>
        <a:bodyPr/>
        <a:lstStyle/>
        <a:p>
          <a:endParaRPr lang="en-IN"/>
        </a:p>
      </dgm:t>
    </dgm:pt>
    <dgm:pt modelId="{C185E26E-86F7-45B3-9227-AC26886DF8F1}">
      <dgm:prSet phldrT="[Text]" custT="1"/>
      <dgm:spPr/>
      <dgm:t>
        <a:bodyPr/>
        <a:lstStyle/>
        <a:p>
          <a:r>
            <a:rPr lang="en-US" sz="1800" b="0" dirty="0" smtClean="0">
              <a:latin typeface="Calibri" pitchFamily="34" charset="0"/>
              <a:cs typeface="Calibri" pitchFamily="34" charset="0"/>
            </a:rPr>
            <a:t>3</a:t>
          </a:r>
          <a:endParaRPr lang="en-IN" sz="1800" b="0" dirty="0">
            <a:latin typeface="Calibri" pitchFamily="34" charset="0"/>
            <a:cs typeface="Calibri" pitchFamily="34" charset="0"/>
          </a:endParaRPr>
        </a:p>
      </dgm:t>
    </dgm:pt>
    <dgm:pt modelId="{3C2E6833-C634-484B-A9C5-031B4EC798BB}" type="parTrans" cxnId="{6827A9DA-A70C-45B5-BED0-4BA653BF4A4B}">
      <dgm:prSet/>
      <dgm:spPr/>
      <dgm:t>
        <a:bodyPr/>
        <a:lstStyle/>
        <a:p>
          <a:endParaRPr lang="en-IN"/>
        </a:p>
      </dgm:t>
    </dgm:pt>
    <dgm:pt modelId="{57EB8170-81B2-4AAF-8F85-2FEE1E1D4AC1}" type="sibTrans" cxnId="{6827A9DA-A70C-45B5-BED0-4BA653BF4A4B}">
      <dgm:prSet/>
      <dgm:spPr/>
      <dgm:t>
        <a:bodyPr/>
        <a:lstStyle/>
        <a:p>
          <a:endParaRPr lang="en-IN"/>
        </a:p>
      </dgm:t>
    </dgm:pt>
    <dgm:pt modelId="{7C276069-DD46-46F1-BB3A-75FCC583B8C3}">
      <dgm:prSet phldrT="[Text]" custT="1"/>
      <dgm:spPr/>
      <dgm:t>
        <a:bodyPr/>
        <a:lstStyle/>
        <a:p>
          <a:r>
            <a:rPr lang="en-GB" sz="1800" b="0" dirty="0" smtClean="0"/>
            <a:t>Managing disk files</a:t>
          </a:r>
          <a:r>
            <a:rPr lang="en-IN" sz="1800" b="0" dirty="0" smtClean="0"/>
            <a:t>.</a:t>
          </a:r>
          <a:endParaRPr lang="en-IN" sz="1800" b="0" dirty="0">
            <a:latin typeface="Calibri" pitchFamily="34" charset="0"/>
            <a:cs typeface="Calibri" pitchFamily="34" charset="0"/>
          </a:endParaRPr>
        </a:p>
      </dgm:t>
    </dgm:pt>
    <dgm:pt modelId="{CB8A5E46-9545-429E-AD57-A818DEE9D5CE}" type="parTrans" cxnId="{42D61FFD-5EC4-40BB-8E8D-31C1CD5445C6}">
      <dgm:prSet/>
      <dgm:spPr/>
      <dgm:t>
        <a:bodyPr/>
        <a:lstStyle/>
        <a:p>
          <a:endParaRPr lang="en-IN"/>
        </a:p>
      </dgm:t>
    </dgm:pt>
    <dgm:pt modelId="{5E02F42D-2810-4AD4-ABA6-94CCE27383F8}" type="sibTrans" cxnId="{42D61FFD-5EC4-40BB-8E8D-31C1CD5445C6}">
      <dgm:prSet/>
      <dgm:spPr/>
      <dgm:t>
        <a:bodyPr/>
        <a:lstStyle/>
        <a:p>
          <a:endParaRPr lang="en-IN"/>
        </a:p>
      </dgm:t>
    </dgm:pt>
    <dgm:pt modelId="{57C4C963-5649-4DEC-8DFD-8B7F20C554C1}">
      <dgm:prSet custT="1"/>
      <dgm:spPr/>
      <dgm:t>
        <a:bodyPr/>
        <a:lstStyle/>
        <a:p>
          <a:r>
            <a:rPr lang="en-GB" sz="1800" b="0" dirty="0" smtClean="0"/>
            <a:t>4</a:t>
          </a:r>
          <a:endParaRPr lang="en-GB" sz="1800" b="0" dirty="0"/>
        </a:p>
      </dgm:t>
    </dgm:pt>
    <dgm:pt modelId="{937C8493-0FB8-467C-B0D0-A32F953D6350}" type="parTrans" cxnId="{9C8FC65A-B2BD-4500-91F9-1E8E62D2B4B0}">
      <dgm:prSet/>
      <dgm:spPr/>
      <dgm:t>
        <a:bodyPr/>
        <a:lstStyle/>
        <a:p>
          <a:endParaRPr lang="en-GB"/>
        </a:p>
      </dgm:t>
    </dgm:pt>
    <dgm:pt modelId="{2EC3B7CA-E1BA-4883-8708-9E4EED766041}" type="sibTrans" cxnId="{9C8FC65A-B2BD-4500-91F9-1E8E62D2B4B0}">
      <dgm:prSet/>
      <dgm:spPr/>
      <dgm:t>
        <a:bodyPr/>
        <a:lstStyle/>
        <a:p>
          <a:endParaRPr lang="en-GB"/>
        </a:p>
      </dgm:t>
    </dgm:pt>
    <dgm:pt modelId="{7E6C8D8B-982B-451A-B0B8-36C8191E2128}">
      <dgm:prSet custT="1"/>
      <dgm:spPr/>
      <dgm:t>
        <a:bodyPr/>
        <a:lstStyle/>
        <a:p>
          <a:r>
            <a:rPr lang="en-IN" sz="1800" b="0" dirty="0" smtClean="0"/>
            <a:t>Share data with a network of computers.</a:t>
          </a:r>
          <a:endParaRPr lang="en-GB" sz="1800" b="0" dirty="0"/>
        </a:p>
      </dgm:t>
    </dgm:pt>
    <dgm:pt modelId="{88B062F6-F337-4050-94FB-CD746B3B5A82}" type="parTrans" cxnId="{0FA55ACB-E849-4487-9B44-22C42B77717D}">
      <dgm:prSet/>
      <dgm:spPr/>
      <dgm:t>
        <a:bodyPr/>
        <a:lstStyle/>
        <a:p>
          <a:endParaRPr lang="en-GB"/>
        </a:p>
      </dgm:t>
    </dgm:pt>
    <dgm:pt modelId="{D585B511-487B-4D23-8D1A-5515AFE6EB43}" type="sibTrans" cxnId="{0FA55ACB-E849-4487-9B44-22C42B77717D}">
      <dgm:prSet/>
      <dgm:spPr/>
      <dgm:t>
        <a:bodyPr/>
        <a:lstStyle/>
        <a:p>
          <a:endParaRPr lang="en-GB"/>
        </a:p>
      </dgm:t>
    </dgm:pt>
    <dgm:pt modelId="{5F853222-32E8-4EEA-9889-F2C557FAEA71}" type="pres">
      <dgm:prSet presAssocID="{0E71EF99-BC11-47B0-8831-B51F9C5F6F0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30553C-D39C-4F46-8893-7B3137B02F5B}" type="pres">
      <dgm:prSet presAssocID="{FB30BB82-62B6-4C7F-A588-56269CF23507}" presName="composite" presStyleCnt="0"/>
      <dgm:spPr/>
    </dgm:pt>
    <dgm:pt modelId="{CC64341B-5B77-4C3C-A125-490245E45573}" type="pres">
      <dgm:prSet presAssocID="{FB30BB82-62B6-4C7F-A588-56269CF23507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BA01B6-5951-44BE-9030-3C2626CDD713}" type="pres">
      <dgm:prSet presAssocID="{FB30BB82-62B6-4C7F-A588-56269CF23507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3968F23-E314-42B7-ADFA-33C1EFCF901C}" type="pres">
      <dgm:prSet presAssocID="{D2FD2C01-4659-46B2-886D-26245A1F528C}" presName="sp" presStyleCnt="0"/>
      <dgm:spPr/>
    </dgm:pt>
    <dgm:pt modelId="{EBF94501-07FB-465E-862C-2860ECCFE699}" type="pres">
      <dgm:prSet presAssocID="{C47F5C0E-480E-4857-8EA5-80698EF7B449}" presName="composite" presStyleCnt="0"/>
      <dgm:spPr/>
    </dgm:pt>
    <dgm:pt modelId="{1166A8A4-1813-4D44-9BFB-92CDEBDAD00B}" type="pres">
      <dgm:prSet presAssocID="{C47F5C0E-480E-4857-8EA5-80698EF7B449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27813E7-74B9-4DA5-84E0-D6A5D3831C71}" type="pres">
      <dgm:prSet presAssocID="{C47F5C0E-480E-4857-8EA5-80698EF7B449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D035F10-E531-44D8-9CA0-1A228E8272E0}" type="pres">
      <dgm:prSet presAssocID="{1324405A-5E9F-4BD7-9078-542F171E5B3A}" presName="sp" presStyleCnt="0"/>
      <dgm:spPr/>
    </dgm:pt>
    <dgm:pt modelId="{8E6E05CF-3D20-4ED1-96D7-4A6FF64A34C5}" type="pres">
      <dgm:prSet presAssocID="{C185E26E-86F7-45B3-9227-AC26886DF8F1}" presName="composite" presStyleCnt="0"/>
      <dgm:spPr/>
    </dgm:pt>
    <dgm:pt modelId="{0937F89E-EDA7-4798-BA44-F9D42D5BB73A}" type="pres">
      <dgm:prSet presAssocID="{C185E26E-86F7-45B3-9227-AC26886DF8F1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BC7A345-F662-4E11-9EA4-B9B1E60DACE6}" type="pres">
      <dgm:prSet presAssocID="{C185E26E-86F7-45B3-9227-AC26886DF8F1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1DA7515-C446-4161-8F69-63FAA7C081BF}" type="pres">
      <dgm:prSet presAssocID="{57EB8170-81B2-4AAF-8F85-2FEE1E1D4AC1}" presName="sp" presStyleCnt="0"/>
      <dgm:spPr/>
    </dgm:pt>
    <dgm:pt modelId="{9A580D22-638B-41F9-BE8E-E93F28DCD2E5}" type="pres">
      <dgm:prSet presAssocID="{57C4C963-5649-4DEC-8DFD-8B7F20C554C1}" presName="composite" presStyleCnt="0"/>
      <dgm:spPr/>
    </dgm:pt>
    <dgm:pt modelId="{84088A69-D64D-4A56-8969-41503733F1EC}" type="pres">
      <dgm:prSet presAssocID="{57C4C963-5649-4DEC-8DFD-8B7F20C554C1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3D22E12-68FB-486D-9232-1388B8FB806B}" type="pres">
      <dgm:prSet presAssocID="{57C4C963-5649-4DEC-8DFD-8B7F20C554C1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9C8FC65A-B2BD-4500-91F9-1E8E62D2B4B0}" srcId="{0E71EF99-BC11-47B0-8831-B51F9C5F6F0C}" destId="{57C4C963-5649-4DEC-8DFD-8B7F20C554C1}" srcOrd="3" destOrd="0" parTransId="{937C8493-0FB8-467C-B0D0-A32F953D6350}" sibTransId="{2EC3B7CA-E1BA-4883-8708-9E4EED766041}"/>
    <dgm:cxn modelId="{8AE0A948-50A4-4A59-9B4F-BE72BA201D4F}" type="presOf" srcId="{7C276069-DD46-46F1-BB3A-75FCC583B8C3}" destId="{CBC7A345-F662-4E11-9EA4-B9B1E60DACE6}" srcOrd="0" destOrd="0" presId="urn:microsoft.com/office/officeart/2005/8/layout/chevron2"/>
    <dgm:cxn modelId="{0FA55ACB-E849-4487-9B44-22C42B77717D}" srcId="{57C4C963-5649-4DEC-8DFD-8B7F20C554C1}" destId="{7E6C8D8B-982B-451A-B0B8-36C8191E2128}" srcOrd="0" destOrd="0" parTransId="{88B062F6-F337-4050-94FB-CD746B3B5A82}" sibTransId="{D585B511-487B-4D23-8D1A-5515AFE6EB43}"/>
    <dgm:cxn modelId="{1B892916-943D-4577-849D-9A118267E6D2}" type="presOf" srcId="{0E71EF99-BC11-47B0-8831-B51F9C5F6F0C}" destId="{5F853222-32E8-4EEA-9889-F2C557FAEA71}" srcOrd="0" destOrd="0" presId="urn:microsoft.com/office/officeart/2005/8/layout/chevron2"/>
    <dgm:cxn modelId="{7B4B6998-A6F0-4C01-AD09-ADD5529F5A85}" srcId="{0E71EF99-BC11-47B0-8831-B51F9C5F6F0C}" destId="{C47F5C0E-480E-4857-8EA5-80698EF7B449}" srcOrd="1" destOrd="0" parTransId="{D8E7ABFA-B6F0-46A6-B696-8DEF4691A100}" sibTransId="{1324405A-5E9F-4BD7-9078-542F171E5B3A}"/>
    <dgm:cxn modelId="{6827A9DA-A70C-45B5-BED0-4BA653BF4A4B}" srcId="{0E71EF99-BC11-47B0-8831-B51F9C5F6F0C}" destId="{C185E26E-86F7-45B3-9227-AC26886DF8F1}" srcOrd="2" destOrd="0" parTransId="{3C2E6833-C634-484B-A9C5-031B4EC798BB}" sibTransId="{57EB8170-81B2-4AAF-8F85-2FEE1E1D4AC1}"/>
    <dgm:cxn modelId="{F6FE8602-4D71-4478-ABF5-D3176857F954}" type="presOf" srcId="{B7BB5EE5-5D22-4303-AB09-0BC54AF2DF10}" destId="{BEBA01B6-5951-44BE-9030-3C2626CDD713}" srcOrd="0" destOrd="0" presId="urn:microsoft.com/office/officeart/2005/8/layout/chevron2"/>
    <dgm:cxn modelId="{64DB32A3-371C-445A-BD77-9FBFB894E45C}" srcId="{0E71EF99-BC11-47B0-8831-B51F9C5F6F0C}" destId="{FB30BB82-62B6-4C7F-A588-56269CF23507}" srcOrd="0" destOrd="0" parTransId="{ACD9FD25-7799-4AD8-9FE1-2F9DB3856ED8}" sibTransId="{D2FD2C01-4659-46B2-886D-26245A1F528C}"/>
    <dgm:cxn modelId="{42D61FFD-5EC4-40BB-8E8D-31C1CD5445C6}" srcId="{C185E26E-86F7-45B3-9227-AC26886DF8F1}" destId="{7C276069-DD46-46F1-BB3A-75FCC583B8C3}" srcOrd="0" destOrd="0" parTransId="{CB8A5E46-9545-429E-AD57-A818DEE9D5CE}" sibTransId="{5E02F42D-2810-4AD4-ABA6-94CCE27383F8}"/>
    <dgm:cxn modelId="{DDC9F0B6-6145-4FAB-96E8-1AEBA3BF8BFD}" type="presOf" srcId="{C185E26E-86F7-45B3-9227-AC26886DF8F1}" destId="{0937F89E-EDA7-4798-BA44-F9D42D5BB73A}" srcOrd="0" destOrd="0" presId="urn:microsoft.com/office/officeart/2005/8/layout/chevron2"/>
    <dgm:cxn modelId="{160E4712-A96D-4818-BFB4-A1B28166E8A8}" type="presOf" srcId="{C47F5C0E-480E-4857-8EA5-80698EF7B449}" destId="{1166A8A4-1813-4D44-9BFB-92CDEBDAD00B}" srcOrd="0" destOrd="0" presId="urn:microsoft.com/office/officeart/2005/8/layout/chevron2"/>
    <dgm:cxn modelId="{283CCC20-5CCA-4054-95F9-4C4671860A77}" srcId="{C47F5C0E-480E-4857-8EA5-80698EF7B449}" destId="{7C3BA12F-9A0D-4E20-9A47-C2A1B7DC1BC1}" srcOrd="0" destOrd="0" parTransId="{1E3A6946-1FE7-4FCC-B612-C1DCD6B8CE6C}" sibTransId="{19B0A59F-9F6A-4FA2-A53D-C59E5F4D8D1E}"/>
    <dgm:cxn modelId="{BCA7C07B-FAD4-4586-A732-D64F6280032D}" type="presOf" srcId="{57C4C963-5649-4DEC-8DFD-8B7F20C554C1}" destId="{84088A69-D64D-4A56-8969-41503733F1EC}" srcOrd="0" destOrd="0" presId="urn:microsoft.com/office/officeart/2005/8/layout/chevron2"/>
    <dgm:cxn modelId="{B243AA3B-EA30-49A6-8BA3-BF8CE073F7DF}" type="presOf" srcId="{FB30BB82-62B6-4C7F-A588-56269CF23507}" destId="{CC64341B-5B77-4C3C-A125-490245E45573}" srcOrd="0" destOrd="0" presId="urn:microsoft.com/office/officeart/2005/8/layout/chevron2"/>
    <dgm:cxn modelId="{05488881-71E7-4886-9C4E-67B470259ED7}" type="presOf" srcId="{7E6C8D8B-982B-451A-B0B8-36C8191E2128}" destId="{03D22E12-68FB-486D-9232-1388B8FB806B}" srcOrd="0" destOrd="0" presId="urn:microsoft.com/office/officeart/2005/8/layout/chevron2"/>
    <dgm:cxn modelId="{D2D16B2D-FC16-46A2-BA6B-A2DB6D2A458B}" type="presOf" srcId="{7C3BA12F-9A0D-4E20-9A47-C2A1B7DC1BC1}" destId="{127813E7-74B9-4DA5-84E0-D6A5D3831C71}" srcOrd="0" destOrd="0" presId="urn:microsoft.com/office/officeart/2005/8/layout/chevron2"/>
    <dgm:cxn modelId="{D2555C85-E236-4D8E-B9A9-02302C807918}" srcId="{FB30BB82-62B6-4C7F-A588-56269CF23507}" destId="{B7BB5EE5-5D22-4303-AB09-0BC54AF2DF10}" srcOrd="0" destOrd="0" parTransId="{54F9D458-0869-4A3F-8896-CD25D14874EC}" sibTransId="{A9962BBE-8A9C-4386-B639-F3CE41644668}"/>
    <dgm:cxn modelId="{C072DA77-59CE-4FBD-A035-F007C19A8F1E}" type="presParOf" srcId="{5F853222-32E8-4EEA-9889-F2C557FAEA71}" destId="{1B30553C-D39C-4F46-8893-7B3137B02F5B}" srcOrd="0" destOrd="0" presId="urn:microsoft.com/office/officeart/2005/8/layout/chevron2"/>
    <dgm:cxn modelId="{EAED1A0A-AE52-4F05-BFB8-55EC3654D707}" type="presParOf" srcId="{1B30553C-D39C-4F46-8893-7B3137B02F5B}" destId="{CC64341B-5B77-4C3C-A125-490245E45573}" srcOrd="0" destOrd="0" presId="urn:microsoft.com/office/officeart/2005/8/layout/chevron2"/>
    <dgm:cxn modelId="{B84AC80F-48C6-4B8C-A25C-584E397E77D7}" type="presParOf" srcId="{1B30553C-D39C-4F46-8893-7B3137B02F5B}" destId="{BEBA01B6-5951-44BE-9030-3C2626CDD713}" srcOrd="1" destOrd="0" presId="urn:microsoft.com/office/officeart/2005/8/layout/chevron2"/>
    <dgm:cxn modelId="{FBCCE965-6146-45B2-9AE6-FF2C395C9EA3}" type="presParOf" srcId="{5F853222-32E8-4EEA-9889-F2C557FAEA71}" destId="{03968F23-E314-42B7-ADFA-33C1EFCF901C}" srcOrd="1" destOrd="0" presId="urn:microsoft.com/office/officeart/2005/8/layout/chevron2"/>
    <dgm:cxn modelId="{163BCD21-FDD7-4432-827A-F274734F2BEA}" type="presParOf" srcId="{5F853222-32E8-4EEA-9889-F2C557FAEA71}" destId="{EBF94501-07FB-465E-862C-2860ECCFE699}" srcOrd="2" destOrd="0" presId="urn:microsoft.com/office/officeart/2005/8/layout/chevron2"/>
    <dgm:cxn modelId="{B32539A0-49D9-47BD-BDD0-7FF17A50066C}" type="presParOf" srcId="{EBF94501-07FB-465E-862C-2860ECCFE699}" destId="{1166A8A4-1813-4D44-9BFB-92CDEBDAD00B}" srcOrd="0" destOrd="0" presId="urn:microsoft.com/office/officeart/2005/8/layout/chevron2"/>
    <dgm:cxn modelId="{873A9816-A223-435E-9AF4-10D376D63049}" type="presParOf" srcId="{EBF94501-07FB-465E-862C-2860ECCFE699}" destId="{127813E7-74B9-4DA5-84E0-D6A5D3831C71}" srcOrd="1" destOrd="0" presId="urn:microsoft.com/office/officeart/2005/8/layout/chevron2"/>
    <dgm:cxn modelId="{BFFE5ACA-1380-4330-A945-5E52119970CB}" type="presParOf" srcId="{5F853222-32E8-4EEA-9889-F2C557FAEA71}" destId="{CD035F10-E531-44D8-9CA0-1A228E8272E0}" srcOrd="3" destOrd="0" presId="urn:microsoft.com/office/officeart/2005/8/layout/chevron2"/>
    <dgm:cxn modelId="{1FA26270-9627-4C32-B674-EBB26414CEC4}" type="presParOf" srcId="{5F853222-32E8-4EEA-9889-F2C557FAEA71}" destId="{8E6E05CF-3D20-4ED1-96D7-4A6FF64A34C5}" srcOrd="4" destOrd="0" presId="urn:microsoft.com/office/officeart/2005/8/layout/chevron2"/>
    <dgm:cxn modelId="{6A5F1485-4873-4ED4-BCFB-6352C139AA36}" type="presParOf" srcId="{8E6E05CF-3D20-4ED1-96D7-4A6FF64A34C5}" destId="{0937F89E-EDA7-4798-BA44-F9D42D5BB73A}" srcOrd="0" destOrd="0" presId="urn:microsoft.com/office/officeart/2005/8/layout/chevron2"/>
    <dgm:cxn modelId="{B4499E20-9C0D-47B6-A8C7-14C50FC55A53}" type="presParOf" srcId="{8E6E05CF-3D20-4ED1-96D7-4A6FF64A34C5}" destId="{CBC7A345-F662-4E11-9EA4-B9B1E60DACE6}" srcOrd="1" destOrd="0" presId="urn:microsoft.com/office/officeart/2005/8/layout/chevron2"/>
    <dgm:cxn modelId="{882FF7C2-E005-4814-8A8B-AC91BA7DAF09}" type="presParOf" srcId="{5F853222-32E8-4EEA-9889-F2C557FAEA71}" destId="{11DA7515-C446-4161-8F69-63FAA7C081BF}" srcOrd="5" destOrd="0" presId="urn:microsoft.com/office/officeart/2005/8/layout/chevron2"/>
    <dgm:cxn modelId="{C296A9AF-5AC6-4D13-8F2B-1CB3422E1627}" type="presParOf" srcId="{5F853222-32E8-4EEA-9889-F2C557FAEA71}" destId="{9A580D22-638B-41F9-BE8E-E93F28DCD2E5}" srcOrd="6" destOrd="0" presId="urn:microsoft.com/office/officeart/2005/8/layout/chevron2"/>
    <dgm:cxn modelId="{A7D5BEAD-996F-4BDA-BF16-A8800DBA3855}" type="presParOf" srcId="{9A580D22-638B-41F9-BE8E-E93F28DCD2E5}" destId="{84088A69-D64D-4A56-8969-41503733F1EC}" srcOrd="0" destOrd="0" presId="urn:microsoft.com/office/officeart/2005/8/layout/chevron2"/>
    <dgm:cxn modelId="{DCDBD540-7EF5-449B-BE95-DDF60304A65C}" type="presParOf" srcId="{9A580D22-638B-41F9-BE8E-E93F28DCD2E5}" destId="{03D22E12-68FB-486D-9232-1388B8FB806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71EF99-BC11-47B0-8831-B51F9C5F6F0C}" type="doc">
      <dgm:prSet loTypeId="urn:microsoft.com/office/officeart/2005/8/layout/chevron2" loCatId="list" qsTypeId="urn:microsoft.com/office/officeart/2005/8/quickstyle/simple1" qsCatId="simple" csTypeId="urn:microsoft.com/office/officeart/2005/8/colors/colorful1#7" csCatId="colorful" phldr="1"/>
      <dgm:spPr/>
      <dgm:t>
        <a:bodyPr/>
        <a:lstStyle/>
        <a:p>
          <a:endParaRPr lang="en-IN"/>
        </a:p>
      </dgm:t>
    </dgm:pt>
    <dgm:pt modelId="{FB30BB82-62B6-4C7F-A588-56269CF23507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1</a:t>
          </a:r>
          <a:endParaRPr lang="en-IN" sz="1600" b="1" dirty="0">
            <a:latin typeface="Calibri" pitchFamily="34" charset="0"/>
            <a:cs typeface="Calibri" pitchFamily="34" charset="0"/>
          </a:endParaRPr>
        </a:p>
      </dgm:t>
    </dgm:pt>
    <dgm:pt modelId="{ACD9FD25-7799-4AD8-9FE1-2F9DB3856ED8}" type="parTrans" cxnId="{64DB32A3-371C-445A-BD77-9FBFB894E45C}">
      <dgm:prSet/>
      <dgm:spPr/>
      <dgm:t>
        <a:bodyPr/>
        <a:lstStyle/>
        <a:p>
          <a:endParaRPr lang="en-IN"/>
        </a:p>
      </dgm:t>
    </dgm:pt>
    <dgm:pt modelId="{D2FD2C01-4659-46B2-886D-26245A1F528C}" type="sibTrans" cxnId="{64DB32A3-371C-445A-BD77-9FBFB894E45C}">
      <dgm:prSet/>
      <dgm:spPr/>
      <dgm:t>
        <a:bodyPr/>
        <a:lstStyle/>
        <a:p>
          <a:endParaRPr lang="en-IN"/>
        </a:p>
      </dgm:t>
    </dgm:pt>
    <dgm:pt modelId="{B7BB5EE5-5D22-4303-AB09-0BC54AF2DF10}">
      <dgm:prSet phldrT="[Text]" custT="1"/>
      <dgm:spPr/>
      <dgm:t>
        <a:bodyPr/>
        <a:lstStyle/>
        <a:p>
          <a:r>
            <a:rPr lang="en-IN" sz="1600" dirty="0" smtClean="0"/>
            <a:t>Open	a stream that points at a specific data source: a	file, a socket, URL, and so on.	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54F9D458-0869-4A3F-8896-CD25D14874EC}" type="parTrans" cxnId="{D2555C85-E236-4D8E-B9A9-02302C807918}">
      <dgm:prSet/>
      <dgm:spPr/>
      <dgm:t>
        <a:bodyPr/>
        <a:lstStyle/>
        <a:p>
          <a:endParaRPr lang="en-IN"/>
        </a:p>
      </dgm:t>
    </dgm:pt>
    <dgm:pt modelId="{A9962BBE-8A9C-4386-B639-F3CE41644668}" type="sibTrans" cxnId="{D2555C85-E236-4D8E-B9A9-02302C807918}">
      <dgm:prSet/>
      <dgm:spPr/>
      <dgm:t>
        <a:bodyPr/>
        <a:lstStyle/>
        <a:p>
          <a:endParaRPr lang="en-IN"/>
        </a:p>
      </dgm:t>
    </dgm:pt>
    <dgm:pt modelId="{C47F5C0E-480E-4857-8EA5-80698EF7B449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2</a:t>
          </a:r>
          <a:endParaRPr lang="en-IN" sz="1600" b="1" dirty="0">
            <a:latin typeface="Calibri" pitchFamily="34" charset="0"/>
            <a:cs typeface="Calibri" pitchFamily="34" charset="0"/>
          </a:endParaRPr>
        </a:p>
      </dgm:t>
    </dgm:pt>
    <dgm:pt modelId="{D8E7ABFA-B6F0-46A6-B696-8DEF4691A100}" type="parTrans" cxnId="{7B4B6998-A6F0-4C01-AD09-ADD5529F5A85}">
      <dgm:prSet/>
      <dgm:spPr/>
      <dgm:t>
        <a:bodyPr/>
        <a:lstStyle/>
        <a:p>
          <a:endParaRPr lang="en-IN"/>
        </a:p>
      </dgm:t>
    </dgm:pt>
    <dgm:pt modelId="{1324405A-5E9F-4BD7-9078-542F171E5B3A}" type="sibTrans" cxnId="{7B4B6998-A6F0-4C01-AD09-ADD5529F5A85}">
      <dgm:prSet/>
      <dgm:spPr/>
      <dgm:t>
        <a:bodyPr/>
        <a:lstStyle/>
        <a:p>
          <a:endParaRPr lang="en-IN"/>
        </a:p>
      </dgm:t>
    </dgm:pt>
    <dgm:pt modelId="{7C3BA12F-9A0D-4E20-9A47-C2A1B7DC1BC1}">
      <dgm:prSet phldrT="[Text]" custT="1"/>
      <dgm:spPr/>
      <dgm:t>
        <a:bodyPr/>
        <a:lstStyle/>
        <a:p>
          <a:r>
            <a:rPr lang="en-IN" sz="1600" dirty="0" smtClean="0"/>
            <a:t>Read or write data from/to this stream. 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1E3A6946-1FE7-4FCC-B612-C1DCD6B8CE6C}" type="parTrans" cxnId="{283CCC20-5CCA-4054-95F9-4C4671860A77}">
      <dgm:prSet/>
      <dgm:spPr/>
      <dgm:t>
        <a:bodyPr/>
        <a:lstStyle/>
        <a:p>
          <a:endParaRPr lang="en-IN"/>
        </a:p>
      </dgm:t>
    </dgm:pt>
    <dgm:pt modelId="{19B0A59F-9F6A-4FA2-A53D-C59E5F4D8D1E}" type="sibTrans" cxnId="{283CCC20-5CCA-4054-95F9-4C4671860A77}">
      <dgm:prSet/>
      <dgm:spPr/>
      <dgm:t>
        <a:bodyPr/>
        <a:lstStyle/>
        <a:p>
          <a:endParaRPr lang="en-IN"/>
        </a:p>
      </dgm:t>
    </dgm:pt>
    <dgm:pt modelId="{C185E26E-86F7-45B3-9227-AC26886DF8F1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3</a:t>
          </a:r>
          <a:endParaRPr lang="en-IN" sz="1600" b="1" dirty="0">
            <a:latin typeface="Calibri" pitchFamily="34" charset="0"/>
            <a:cs typeface="Calibri" pitchFamily="34" charset="0"/>
          </a:endParaRPr>
        </a:p>
      </dgm:t>
    </dgm:pt>
    <dgm:pt modelId="{3C2E6833-C634-484B-A9C5-031B4EC798BB}" type="parTrans" cxnId="{6827A9DA-A70C-45B5-BED0-4BA653BF4A4B}">
      <dgm:prSet/>
      <dgm:spPr/>
      <dgm:t>
        <a:bodyPr/>
        <a:lstStyle/>
        <a:p>
          <a:endParaRPr lang="en-IN"/>
        </a:p>
      </dgm:t>
    </dgm:pt>
    <dgm:pt modelId="{57EB8170-81B2-4AAF-8F85-2FEE1E1D4AC1}" type="sibTrans" cxnId="{6827A9DA-A70C-45B5-BED0-4BA653BF4A4B}">
      <dgm:prSet/>
      <dgm:spPr/>
      <dgm:t>
        <a:bodyPr/>
        <a:lstStyle/>
        <a:p>
          <a:endParaRPr lang="en-IN"/>
        </a:p>
      </dgm:t>
    </dgm:pt>
    <dgm:pt modelId="{7C276069-DD46-46F1-BB3A-75FCC583B8C3}">
      <dgm:prSet phldrT="[Text]" custT="1"/>
      <dgm:spPr/>
      <dgm:t>
        <a:bodyPr/>
        <a:lstStyle/>
        <a:p>
          <a:r>
            <a:rPr lang="en-GB" sz="1600" dirty="0" smtClean="0"/>
            <a:t>Close the stream.</a:t>
          </a:r>
          <a:endParaRPr lang="en-IN" sz="1600" dirty="0">
            <a:latin typeface="Calibri" pitchFamily="34" charset="0"/>
            <a:cs typeface="Calibri" pitchFamily="34" charset="0"/>
          </a:endParaRPr>
        </a:p>
      </dgm:t>
    </dgm:pt>
    <dgm:pt modelId="{CB8A5E46-9545-429E-AD57-A818DEE9D5CE}" type="parTrans" cxnId="{42D61FFD-5EC4-40BB-8E8D-31C1CD5445C6}">
      <dgm:prSet/>
      <dgm:spPr/>
      <dgm:t>
        <a:bodyPr/>
        <a:lstStyle/>
        <a:p>
          <a:endParaRPr lang="en-IN"/>
        </a:p>
      </dgm:t>
    </dgm:pt>
    <dgm:pt modelId="{5E02F42D-2810-4AD4-ABA6-94CCE27383F8}" type="sibTrans" cxnId="{42D61FFD-5EC4-40BB-8E8D-31C1CD5445C6}">
      <dgm:prSet/>
      <dgm:spPr/>
      <dgm:t>
        <a:bodyPr/>
        <a:lstStyle/>
        <a:p>
          <a:endParaRPr lang="en-IN"/>
        </a:p>
      </dgm:t>
    </dgm:pt>
    <dgm:pt modelId="{5F853222-32E8-4EEA-9889-F2C557FAEA71}" type="pres">
      <dgm:prSet presAssocID="{0E71EF99-BC11-47B0-8831-B51F9C5F6F0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1B30553C-D39C-4F46-8893-7B3137B02F5B}" type="pres">
      <dgm:prSet presAssocID="{FB30BB82-62B6-4C7F-A588-56269CF23507}" presName="composite" presStyleCnt="0"/>
      <dgm:spPr/>
    </dgm:pt>
    <dgm:pt modelId="{CC64341B-5B77-4C3C-A125-490245E45573}" type="pres">
      <dgm:prSet presAssocID="{FB30BB82-62B6-4C7F-A588-56269CF23507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EBA01B6-5951-44BE-9030-3C2626CDD713}" type="pres">
      <dgm:prSet presAssocID="{FB30BB82-62B6-4C7F-A588-56269CF23507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3968F23-E314-42B7-ADFA-33C1EFCF901C}" type="pres">
      <dgm:prSet presAssocID="{D2FD2C01-4659-46B2-886D-26245A1F528C}" presName="sp" presStyleCnt="0"/>
      <dgm:spPr/>
    </dgm:pt>
    <dgm:pt modelId="{EBF94501-07FB-465E-862C-2860ECCFE699}" type="pres">
      <dgm:prSet presAssocID="{C47F5C0E-480E-4857-8EA5-80698EF7B449}" presName="composite" presStyleCnt="0"/>
      <dgm:spPr/>
    </dgm:pt>
    <dgm:pt modelId="{1166A8A4-1813-4D44-9BFB-92CDEBDAD00B}" type="pres">
      <dgm:prSet presAssocID="{C47F5C0E-480E-4857-8EA5-80698EF7B449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27813E7-74B9-4DA5-84E0-D6A5D3831C71}" type="pres">
      <dgm:prSet presAssocID="{C47F5C0E-480E-4857-8EA5-80698EF7B449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D035F10-E531-44D8-9CA0-1A228E8272E0}" type="pres">
      <dgm:prSet presAssocID="{1324405A-5E9F-4BD7-9078-542F171E5B3A}" presName="sp" presStyleCnt="0"/>
      <dgm:spPr/>
    </dgm:pt>
    <dgm:pt modelId="{8E6E05CF-3D20-4ED1-96D7-4A6FF64A34C5}" type="pres">
      <dgm:prSet presAssocID="{C185E26E-86F7-45B3-9227-AC26886DF8F1}" presName="composite" presStyleCnt="0"/>
      <dgm:spPr/>
    </dgm:pt>
    <dgm:pt modelId="{0937F89E-EDA7-4798-BA44-F9D42D5BB73A}" type="pres">
      <dgm:prSet presAssocID="{C185E26E-86F7-45B3-9227-AC26886DF8F1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BC7A345-F662-4E11-9EA4-B9B1E60DACE6}" type="pres">
      <dgm:prSet presAssocID="{C185E26E-86F7-45B3-9227-AC26886DF8F1}" presName="descendantText" presStyleLbl="alignAcc1" presStyleIdx="2" presStyleCnt="3" custLinFactNeighborY="29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9B2789D4-91CE-4DC5-A5B1-E9E3FCBBA358}" type="presOf" srcId="{7C3BA12F-9A0D-4E20-9A47-C2A1B7DC1BC1}" destId="{127813E7-74B9-4DA5-84E0-D6A5D3831C71}" srcOrd="0" destOrd="0" presId="urn:microsoft.com/office/officeart/2005/8/layout/chevron2"/>
    <dgm:cxn modelId="{7B4B6998-A6F0-4C01-AD09-ADD5529F5A85}" srcId="{0E71EF99-BC11-47B0-8831-B51F9C5F6F0C}" destId="{C47F5C0E-480E-4857-8EA5-80698EF7B449}" srcOrd="1" destOrd="0" parTransId="{D8E7ABFA-B6F0-46A6-B696-8DEF4691A100}" sibTransId="{1324405A-5E9F-4BD7-9078-542F171E5B3A}"/>
    <dgm:cxn modelId="{6827A9DA-A70C-45B5-BED0-4BA653BF4A4B}" srcId="{0E71EF99-BC11-47B0-8831-B51F9C5F6F0C}" destId="{C185E26E-86F7-45B3-9227-AC26886DF8F1}" srcOrd="2" destOrd="0" parTransId="{3C2E6833-C634-484B-A9C5-031B4EC798BB}" sibTransId="{57EB8170-81B2-4AAF-8F85-2FEE1E1D4AC1}"/>
    <dgm:cxn modelId="{64DB32A3-371C-445A-BD77-9FBFB894E45C}" srcId="{0E71EF99-BC11-47B0-8831-B51F9C5F6F0C}" destId="{FB30BB82-62B6-4C7F-A588-56269CF23507}" srcOrd="0" destOrd="0" parTransId="{ACD9FD25-7799-4AD8-9FE1-2F9DB3856ED8}" sibTransId="{D2FD2C01-4659-46B2-886D-26245A1F528C}"/>
    <dgm:cxn modelId="{42D61FFD-5EC4-40BB-8E8D-31C1CD5445C6}" srcId="{C185E26E-86F7-45B3-9227-AC26886DF8F1}" destId="{7C276069-DD46-46F1-BB3A-75FCC583B8C3}" srcOrd="0" destOrd="0" parTransId="{CB8A5E46-9545-429E-AD57-A818DEE9D5CE}" sibTransId="{5E02F42D-2810-4AD4-ABA6-94CCE27383F8}"/>
    <dgm:cxn modelId="{283CCC20-5CCA-4054-95F9-4C4671860A77}" srcId="{C47F5C0E-480E-4857-8EA5-80698EF7B449}" destId="{7C3BA12F-9A0D-4E20-9A47-C2A1B7DC1BC1}" srcOrd="0" destOrd="0" parTransId="{1E3A6946-1FE7-4FCC-B612-C1DCD6B8CE6C}" sibTransId="{19B0A59F-9F6A-4FA2-A53D-C59E5F4D8D1E}"/>
    <dgm:cxn modelId="{350F1C65-A81D-47F9-8278-49343EFB34F2}" type="presOf" srcId="{FB30BB82-62B6-4C7F-A588-56269CF23507}" destId="{CC64341B-5B77-4C3C-A125-490245E45573}" srcOrd="0" destOrd="0" presId="urn:microsoft.com/office/officeart/2005/8/layout/chevron2"/>
    <dgm:cxn modelId="{1BE2FD56-BA7B-4796-AE5F-662B4CC1A033}" type="presOf" srcId="{0E71EF99-BC11-47B0-8831-B51F9C5F6F0C}" destId="{5F853222-32E8-4EEA-9889-F2C557FAEA71}" srcOrd="0" destOrd="0" presId="urn:microsoft.com/office/officeart/2005/8/layout/chevron2"/>
    <dgm:cxn modelId="{63DDF410-FF88-456B-8041-5D6F62ED9168}" type="presOf" srcId="{B7BB5EE5-5D22-4303-AB09-0BC54AF2DF10}" destId="{BEBA01B6-5951-44BE-9030-3C2626CDD713}" srcOrd="0" destOrd="0" presId="urn:microsoft.com/office/officeart/2005/8/layout/chevron2"/>
    <dgm:cxn modelId="{0CB2049D-AF93-49AB-8E32-3B487CD5E66C}" type="presOf" srcId="{C47F5C0E-480E-4857-8EA5-80698EF7B449}" destId="{1166A8A4-1813-4D44-9BFB-92CDEBDAD00B}" srcOrd="0" destOrd="0" presId="urn:microsoft.com/office/officeart/2005/8/layout/chevron2"/>
    <dgm:cxn modelId="{7D02816F-717A-4DF8-A1FA-10F7EF142BB8}" type="presOf" srcId="{C185E26E-86F7-45B3-9227-AC26886DF8F1}" destId="{0937F89E-EDA7-4798-BA44-F9D42D5BB73A}" srcOrd="0" destOrd="0" presId="urn:microsoft.com/office/officeart/2005/8/layout/chevron2"/>
    <dgm:cxn modelId="{29C9600A-B3F6-4270-851E-D7351A308D07}" type="presOf" srcId="{7C276069-DD46-46F1-BB3A-75FCC583B8C3}" destId="{CBC7A345-F662-4E11-9EA4-B9B1E60DACE6}" srcOrd="0" destOrd="0" presId="urn:microsoft.com/office/officeart/2005/8/layout/chevron2"/>
    <dgm:cxn modelId="{D2555C85-E236-4D8E-B9A9-02302C807918}" srcId="{FB30BB82-62B6-4C7F-A588-56269CF23507}" destId="{B7BB5EE5-5D22-4303-AB09-0BC54AF2DF10}" srcOrd="0" destOrd="0" parTransId="{54F9D458-0869-4A3F-8896-CD25D14874EC}" sibTransId="{A9962BBE-8A9C-4386-B639-F3CE41644668}"/>
    <dgm:cxn modelId="{05F959C4-67EA-461B-907B-C01E26053E65}" type="presParOf" srcId="{5F853222-32E8-4EEA-9889-F2C557FAEA71}" destId="{1B30553C-D39C-4F46-8893-7B3137B02F5B}" srcOrd="0" destOrd="0" presId="urn:microsoft.com/office/officeart/2005/8/layout/chevron2"/>
    <dgm:cxn modelId="{D51D9625-3FC7-4BA7-BAA5-CD64C5B902E4}" type="presParOf" srcId="{1B30553C-D39C-4F46-8893-7B3137B02F5B}" destId="{CC64341B-5B77-4C3C-A125-490245E45573}" srcOrd="0" destOrd="0" presId="urn:microsoft.com/office/officeart/2005/8/layout/chevron2"/>
    <dgm:cxn modelId="{FBEAE1AF-AF71-4DC1-9B49-A100BEB349B8}" type="presParOf" srcId="{1B30553C-D39C-4F46-8893-7B3137B02F5B}" destId="{BEBA01B6-5951-44BE-9030-3C2626CDD713}" srcOrd="1" destOrd="0" presId="urn:microsoft.com/office/officeart/2005/8/layout/chevron2"/>
    <dgm:cxn modelId="{B85E919B-5109-4853-B756-6728F4ADA78C}" type="presParOf" srcId="{5F853222-32E8-4EEA-9889-F2C557FAEA71}" destId="{03968F23-E314-42B7-ADFA-33C1EFCF901C}" srcOrd="1" destOrd="0" presId="urn:microsoft.com/office/officeart/2005/8/layout/chevron2"/>
    <dgm:cxn modelId="{1A4AAE44-6D6D-499F-87BE-B96EE7404670}" type="presParOf" srcId="{5F853222-32E8-4EEA-9889-F2C557FAEA71}" destId="{EBF94501-07FB-465E-862C-2860ECCFE699}" srcOrd="2" destOrd="0" presId="urn:microsoft.com/office/officeart/2005/8/layout/chevron2"/>
    <dgm:cxn modelId="{C83C8CA9-57BD-4307-8739-14C8BD0DED30}" type="presParOf" srcId="{EBF94501-07FB-465E-862C-2860ECCFE699}" destId="{1166A8A4-1813-4D44-9BFB-92CDEBDAD00B}" srcOrd="0" destOrd="0" presId="urn:microsoft.com/office/officeart/2005/8/layout/chevron2"/>
    <dgm:cxn modelId="{1CAD2979-F517-4856-89AB-176445D0EBB4}" type="presParOf" srcId="{EBF94501-07FB-465E-862C-2860ECCFE699}" destId="{127813E7-74B9-4DA5-84E0-D6A5D3831C71}" srcOrd="1" destOrd="0" presId="urn:microsoft.com/office/officeart/2005/8/layout/chevron2"/>
    <dgm:cxn modelId="{857198E7-7787-4615-BB67-E34C2A2F8262}" type="presParOf" srcId="{5F853222-32E8-4EEA-9889-F2C557FAEA71}" destId="{CD035F10-E531-44D8-9CA0-1A228E8272E0}" srcOrd="3" destOrd="0" presId="urn:microsoft.com/office/officeart/2005/8/layout/chevron2"/>
    <dgm:cxn modelId="{E64A99AC-D6C7-43A2-8857-FD8703DAC8F2}" type="presParOf" srcId="{5F853222-32E8-4EEA-9889-F2C557FAEA71}" destId="{8E6E05CF-3D20-4ED1-96D7-4A6FF64A34C5}" srcOrd="4" destOrd="0" presId="urn:microsoft.com/office/officeart/2005/8/layout/chevron2"/>
    <dgm:cxn modelId="{C907E1D0-3DD5-4899-BCA6-7ACC49F0860D}" type="presParOf" srcId="{8E6E05CF-3D20-4ED1-96D7-4A6FF64A34C5}" destId="{0937F89E-EDA7-4798-BA44-F9D42D5BB73A}" srcOrd="0" destOrd="0" presId="urn:microsoft.com/office/officeart/2005/8/layout/chevron2"/>
    <dgm:cxn modelId="{C3F1F967-C318-44A8-AD03-7D7808B25AD3}" type="presParOf" srcId="{8E6E05CF-3D20-4ED1-96D7-4A6FF64A34C5}" destId="{CBC7A345-F662-4E11-9EA4-B9B1E60DACE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4BAA722-E666-440A-AE49-0EDE9C762FFC}" type="doc">
      <dgm:prSet loTypeId="urn:microsoft.com/office/officeart/2005/8/layout/default#1" loCatId="list" qsTypeId="urn:microsoft.com/office/officeart/2005/8/quickstyle/3d2" qsCatId="3D" csTypeId="urn:microsoft.com/office/officeart/2005/8/colors/colorful1#1" csCatId="colorful" phldr="1"/>
      <dgm:spPr/>
    </dgm:pt>
    <dgm:pt modelId="{5C3821E0-3CAE-44CB-8C00-23ABDE7AC13C}">
      <dgm:prSet phldrT="[Text]" custT="1"/>
      <dgm:spPr/>
      <dgm:t>
        <a:bodyPr/>
        <a:lstStyle/>
        <a:p>
          <a:r>
            <a:rPr lang="en-US" sz="24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write(</a:t>
          </a:r>
          <a:r>
            <a:rPr lang="en-US" sz="2400" b="1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int</a:t>
          </a:r>
          <a:r>
            <a:rPr lang="en-US" sz="24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 b)</a:t>
          </a:r>
          <a:endParaRPr lang="en-US" sz="2400" b="1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CDA5DC29-ED49-4D32-B739-C859E7E468D3}" type="parTrans" cxnId="{8298CB94-2353-4739-BCB0-7923DE2AE3B2}">
      <dgm:prSet/>
      <dgm:spPr/>
      <dgm:t>
        <a:bodyPr/>
        <a:lstStyle/>
        <a:p>
          <a:endParaRPr lang="en-US" sz="2400" b="1"/>
        </a:p>
      </dgm:t>
    </dgm:pt>
    <dgm:pt modelId="{A5212475-81F3-4E3D-9CEC-0C392DEE209A}" type="sibTrans" cxnId="{8298CB94-2353-4739-BCB0-7923DE2AE3B2}">
      <dgm:prSet/>
      <dgm:spPr/>
      <dgm:t>
        <a:bodyPr/>
        <a:lstStyle/>
        <a:p>
          <a:endParaRPr lang="en-US" sz="2400" b="1"/>
        </a:p>
      </dgm:t>
    </dgm:pt>
    <dgm:pt modelId="{9CED5057-1B3C-45DA-8052-3E9292E8DA93}">
      <dgm:prSet phldrT="[Text]" custT="1"/>
      <dgm:spPr/>
      <dgm:t>
        <a:bodyPr/>
        <a:lstStyle/>
        <a:p>
          <a:r>
            <a:rPr lang="en-US" sz="24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write(byte[] b)</a:t>
          </a:r>
          <a:endParaRPr lang="en-US" sz="2400" b="1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904D11EE-D1A7-4184-BD8D-4AC8AE4A510A}" type="parTrans" cxnId="{7FC15972-0662-4A1A-90DF-E5CD90EC31C5}">
      <dgm:prSet/>
      <dgm:spPr/>
      <dgm:t>
        <a:bodyPr/>
        <a:lstStyle/>
        <a:p>
          <a:endParaRPr lang="en-US" sz="2400" b="1"/>
        </a:p>
      </dgm:t>
    </dgm:pt>
    <dgm:pt modelId="{A974D9CE-922D-4CD5-87A6-7CB45087CCA7}" type="sibTrans" cxnId="{7FC15972-0662-4A1A-90DF-E5CD90EC31C5}">
      <dgm:prSet/>
      <dgm:spPr/>
      <dgm:t>
        <a:bodyPr/>
        <a:lstStyle/>
        <a:p>
          <a:endParaRPr lang="en-US" sz="2400" b="1"/>
        </a:p>
      </dgm:t>
    </dgm:pt>
    <dgm:pt modelId="{373C4AC6-28F3-4AC4-B09D-0EE2342986AF}">
      <dgm:prSet phldrT="[Text]" custT="1"/>
      <dgm:spPr/>
      <dgm:t>
        <a:bodyPr/>
        <a:lstStyle/>
        <a:p>
          <a:r>
            <a:rPr lang="en-US" sz="24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write(byte[] b, </a:t>
          </a:r>
          <a:r>
            <a:rPr lang="en-US" sz="2400" b="1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int</a:t>
          </a:r>
          <a:r>
            <a:rPr lang="en-US" sz="24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 off, </a:t>
          </a:r>
          <a:r>
            <a:rPr lang="en-US" sz="2400" b="1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int</a:t>
          </a:r>
          <a:r>
            <a:rPr lang="en-US" sz="24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 </a:t>
          </a:r>
          <a:r>
            <a:rPr lang="en-US" sz="2400" b="1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len</a:t>
          </a:r>
          <a:r>
            <a:rPr lang="en-US" sz="24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)</a:t>
          </a:r>
          <a:endParaRPr lang="en-US" sz="2400" b="1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AF4C5AD8-15B6-4FFB-8B15-D50C754B13EA}" type="parTrans" cxnId="{8173A105-CD9D-4447-B84B-204F4BA98184}">
      <dgm:prSet/>
      <dgm:spPr/>
      <dgm:t>
        <a:bodyPr/>
        <a:lstStyle/>
        <a:p>
          <a:endParaRPr lang="en-US" sz="2400" b="1"/>
        </a:p>
      </dgm:t>
    </dgm:pt>
    <dgm:pt modelId="{82F4101C-405E-4217-A3A7-0B49BDEF070F}" type="sibTrans" cxnId="{8173A105-CD9D-4447-B84B-204F4BA98184}">
      <dgm:prSet/>
      <dgm:spPr/>
      <dgm:t>
        <a:bodyPr/>
        <a:lstStyle/>
        <a:p>
          <a:endParaRPr lang="en-US" sz="2400" b="1"/>
        </a:p>
      </dgm:t>
    </dgm:pt>
    <dgm:pt modelId="{78731C1D-C3F7-4230-9085-5B06B79E4B58}">
      <dgm:prSet phldrT="[Text]" custT="1"/>
      <dgm:spPr/>
      <dgm:t>
        <a:bodyPr/>
        <a:lstStyle/>
        <a:p>
          <a:r>
            <a:rPr lang="en-US" sz="2400" b="1" smtClean="0">
              <a:latin typeface="Courier New" panose="02070309020205020404" pitchFamily="49" charset="0"/>
              <a:cs typeface="Courier New" panose="02070309020205020404" pitchFamily="49" charset="0"/>
            </a:rPr>
            <a:t>flush()</a:t>
          </a:r>
          <a:endParaRPr lang="en-US" sz="2400" b="1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B804186E-CFCE-42F6-B13D-1353A57DB96D}" type="parTrans" cxnId="{5466D2DF-A37E-4DCE-839F-8EDEC4D15E58}">
      <dgm:prSet/>
      <dgm:spPr/>
      <dgm:t>
        <a:bodyPr/>
        <a:lstStyle/>
        <a:p>
          <a:endParaRPr lang="en-US" sz="2400" b="1"/>
        </a:p>
      </dgm:t>
    </dgm:pt>
    <dgm:pt modelId="{85FCC431-8298-475F-A141-41F8BD366676}" type="sibTrans" cxnId="{5466D2DF-A37E-4DCE-839F-8EDEC4D15E58}">
      <dgm:prSet/>
      <dgm:spPr/>
      <dgm:t>
        <a:bodyPr/>
        <a:lstStyle/>
        <a:p>
          <a:endParaRPr lang="en-US" sz="2400" b="1"/>
        </a:p>
      </dgm:t>
    </dgm:pt>
    <dgm:pt modelId="{2CEB2032-500B-428F-99A8-CDCE972A6FE1}">
      <dgm:prSet phldrT="[Text]" custT="1"/>
      <dgm:spPr/>
      <dgm:t>
        <a:bodyPr/>
        <a:lstStyle/>
        <a:p>
          <a:r>
            <a:rPr lang="en-US" sz="24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close()</a:t>
          </a:r>
          <a:endParaRPr lang="en-US" sz="2400" b="1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61272C13-4C9D-4EE7-9884-6184C9C36647}" type="parTrans" cxnId="{213E7025-0EF4-4E0B-B8A0-058069A755CD}">
      <dgm:prSet/>
      <dgm:spPr/>
      <dgm:t>
        <a:bodyPr/>
        <a:lstStyle/>
        <a:p>
          <a:endParaRPr lang="en-US" sz="2400" b="1"/>
        </a:p>
      </dgm:t>
    </dgm:pt>
    <dgm:pt modelId="{710B5EB1-3227-44FC-BAB5-4617715D6058}" type="sibTrans" cxnId="{213E7025-0EF4-4E0B-B8A0-058069A755CD}">
      <dgm:prSet/>
      <dgm:spPr/>
      <dgm:t>
        <a:bodyPr/>
        <a:lstStyle/>
        <a:p>
          <a:endParaRPr lang="en-US" sz="2400" b="1"/>
        </a:p>
      </dgm:t>
    </dgm:pt>
    <dgm:pt modelId="{6DBCAFF4-47B2-43D8-8105-49414D786DC9}" type="pres">
      <dgm:prSet presAssocID="{74BAA722-E666-440A-AE49-0EDE9C762FFC}" presName="diagram" presStyleCnt="0">
        <dgm:presLayoutVars>
          <dgm:dir/>
          <dgm:resizeHandles val="exact"/>
        </dgm:presLayoutVars>
      </dgm:prSet>
      <dgm:spPr/>
    </dgm:pt>
    <dgm:pt modelId="{D8CEFC20-BE5D-4A37-B2DF-BC792D679694}" type="pres">
      <dgm:prSet presAssocID="{5C3821E0-3CAE-44CB-8C00-23ABDE7AC13C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E61994-23FE-4508-9F82-D338B31A84FC}" type="pres">
      <dgm:prSet presAssocID="{A5212475-81F3-4E3D-9CEC-0C392DEE209A}" presName="sibTrans" presStyleCnt="0"/>
      <dgm:spPr/>
    </dgm:pt>
    <dgm:pt modelId="{81F3231A-328C-47C6-A185-7539A07821AA}" type="pres">
      <dgm:prSet presAssocID="{9CED5057-1B3C-45DA-8052-3E9292E8DA93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137F95-0408-432F-8CFA-728A40477C94}" type="pres">
      <dgm:prSet presAssocID="{A974D9CE-922D-4CD5-87A6-7CB45087CCA7}" presName="sibTrans" presStyleCnt="0"/>
      <dgm:spPr/>
    </dgm:pt>
    <dgm:pt modelId="{26299F3E-D9FD-4760-8366-AA25B86407BD}" type="pres">
      <dgm:prSet presAssocID="{373C4AC6-28F3-4AC4-B09D-0EE2342986AF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06D026-073A-4C3A-A25B-0F44F0DC2DE6}" type="pres">
      <dgm:prSet presAssocID="{82F4101C-405E-4217-A3A7-0B49BDEF070F}" presName="sibTrans" presStyleCnt="0"/>
      <dgm:spPr/>
    </dgm:pt>
    <dgm:pt modelId="{D4BB551F-A430-479E-9097-920C4C073FCF}" type="pres">
      <dgm:prSet presAssocID="{78731C1D-C3F7-4230-9085-5B06B79E4B58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3C4D98-BB43-4C9C-8AAE-FB8CE8D4E84A}" type="pres">
      <dgm:prSet presAssocID="{85FCC431-8298-475F-A141-41F8BD366676}" presName="sibTrans" presStyleCnt="0"/>
      <dgm:spPr/>
    </dgm:pt>
    <dgm:pt modelId="{75E3A843-E350-418A-A069-08F3CEB41E27}" type="pres">
      <dgm:prSet presAssocID="{2CEB2032-500B-428F-99A8-CDCE972A6FE1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298CB94-2353-4739-BCB0-7923DE2AE3B2}" srcId="{74BAA722-E666-440A-AE49-0EDE9C762FFC}" destId="{5C3821E0-3CAE-44CB-8C00-23ABDE7AC13C}" srcOrd="0" destOrd="0" parTransId="{CDA5DC29-ED49-4D32-B739-C859E7E468D3}" sibTransId="{A5212475-81F3-4E3D-9CEC-0C392DEE209A}"/>
    <dgm:cxn modelId="{CFDBB556-CAEE-4214-9E5F-50B55BA93287}" type="presOf" srcId="{74BAA722-E666-440A-AE49-0EDE9C762FFC}" destId="{6DBCAFF4-47B2-43D8-8105-49414D786DC9}" srcOrd="0" destOrd="0" presId="urn:microsoft.com/office/officeart/2005/8/layout/default#1"/>
    <dgm:cxn modelId="{7FC15972-0662-4A1A-90DF-E5CD90EC31C5}" srcId="{74BAA722-E666-440A-AE49-0EDE9C762FFC}" destId="{9CED5057-1B3C-45DA-8052-3E9292E8DA93}" srcOrd="1" destOrd="0" parTransId="{904D11EE-D1A7-4184-BD8D-4AC8AE4A510A}" sibTransId="{A974D9CE-922D-4CD5-87A6-7CB45087CCA7}"/>
    <dgm:cxn modelId="{213E7025-0EF4-4E0B-B8A0-058069A755CD}" srcId="{74BAA722-E666-440A-AE49-0EDE9C762FFC}" destId="{2CEB2032-500B-428F-99A8-CDCE972A6FE1}" srcOrd="4" destOrd="0" parTransId="{61272C13-4C9D-4EE7-9884-6184C9C36647}" sibTransId="{710B5EB1-3227-44FC-BAB5-4617715D6058}"/>
    <dgm:cxn modelId="{FFAF882D-D408-4A49-828B-D62C5B2BD7EB}" type="presOf" srcId="{2CEB2032-500B-428F-99A8-CDCE972A6FE1}" destId="{75E3A843-E350-418A-A069-08F3CEB41E27}" srcOrd="0" destOrd="0" presId="urn:microsoft.com/office/officeart/2005/8/layout/default#1"/>
    <dgm:cxn modelId="{5466D2DF-A37E-4DCE-839F-8EDEC4D15E58}" srcId="{74BAA722-E666-440A-AE49-0EDE9C762FFC}" destId="{78731C1D-C3F7-4230-9085-5B06B79E4B58}" srcOrd="3" destOrd="0" parTransId="{B804186E-CFCE-42F6-B13D-1353A57DB96D}" sibTransId="{85FCC431-8298-475F-A141-41F8BD366676}"/>
    <dgm:cxn modelId="{8173A105-CD9D-4447-B84B-204F4BA98184}" srcId="{74BAA722-E666-440A-AE49-0EDE9C762FFC}" destId="{373C4AC6-28F3-4AC4-B09D-0EE2342986AF}" srcOrd="2" destOrd="0" parTransId="{AF4C5AD8-15B6-4FFB-8B15-D50C754B13EA}" sibTransId="{82F4101C-405E-4217-A3A7-0B49BDEF070F}"/>
    <dgm:cxn modelId="{34D0BA89-5D05-4383-B4AA-5D232529C812}" type="presOf" srcId="{5C3821E0-3CAE-44CB-8C00-23ABDE7AC13C}" destId="{D8CEFC20-BE5D-4A37-B2DF-BC792D679694}" srcOrd="0" destOrd="0" presId="urn:microsoft.com/office/officeart/2005/8/layout/default#1"/>
    <dgm:cxn modelId="{7A354C6F-5124-49D5-B6B3-EC86C854BD12}" type="presOf" srcId="{9CED5057-1B3C-45DA-8052-3E9292E8DA93}" destId="{81F3231A-328C-47C6-A185-7539A07821AA}" srcOrd="0" destOrd="0" presId="urn:microsoft.com/office/officeart/2005/8/layout/default#1"/>
    <dgm:cxn modelId="{F8C799F9-3229-46F7-B645-6D44A01E4135}" type="presOf" srcId="{373C4AC6-28F3-4AC4-B09D-0EE2342986AF}" destId="{26299F3E-D9FD-4760-8366-AA25B86407BD}" srcOrd="0" destOrd="0" presId="urn:microsoft.com/office/officeart/2005/8/layout/default#1"/>
    <dgm:cxn modelId="{34D1F197-0350-4EF0-95C2-B6318E593554}" type="presOf" srcId="{78731C1D-C3F7-4230-9085-5B06B79E4B58}" destId="{D4BB551F-A430-479E-9097-920C4C073FCF}" srcOrd="0" destOrd="0" presId="urn:microsoft.com/office/officeart/2005/8/layout/default#1"/>
    <dgm:cxn modelId="{221BE98B-5677-4290-95D4-B79FDF6D7D08}" type="presParOf" srcId="{6DBCAFF4-47B2-43D8-8105-49414D786DC9}" destId="{D8CEFC20-BE5D-4A37-B2DF-BC792D679694}" srcOrd="0" destOrd="0" presId="urn:microsoft.com/office/officeart/2005/8/layout/default#1"/>
    <dgm:cxn modelId="{6D49F0F6-AEA1-43B4-8908-C237F0422C2D}" type="presParOf" srcId="{6DBCAFF4-47B2-43D8-8105-49414D786DC9}" destId="{C1E61994-23FE-4508-9F82-D338B31A84FC}" srcOrd="1" destOrd="0" presId="urn:microsoft.com/office/officeart/2005/8/layout/default#1"/>
    <dgm:cxn modelId="{FD8D413C-6BE5-46E5-A6B0-1298D66B8B76}" type="presParOf" srcId="{6DBCAFF4-47B2-43D8-8105-49414D786DC9}" destId="{81F3231A-328C-47C6-A185-7539A07821AA}" srcOrd="2" destOrd="0" presId="urn:microsoft.com/office/officeart/2005/8/layout/default#1"/>
    <dgm:cxn modelId="{93161FF0-494D-4B9B-8AF2-8C2AED5C950E}" type="presParOf" srcId="{6DBCAFF4-47B2-43D8-8105-49414D786DC9}" destId="{D8137F95-0408-432F-8CFA-728A40477C94}" srcOrd="3" destOrd="0" presId="urn:microsoft.com/office/officeart/2005/8/layout/default#1"/>
    <dgm:cxn modelId="{9915A75A-8E53-42A6-A728-F68391BB0951}" type="presParOf" srcId="{6DBCAFF4-47B2-43D8-8105-49414D786DC9}" destId="{26299F3E-D9FD-4760-8366-AA25B86407BD}" srcOrd="4" destOrd="0" presId="urn:microsoft.com/office/officeart/2005/8/layout/default#1"/>
    <dgm:cxn modelId="{CA8496DB-B49D-4AF8-95D2-75B1603A96D7}" type="presParOf" srcId="{6DBCAFF4-47B2-43D8-8105-49414D786DC9}" destId="{EA06D026-073A-4C3A-A25B-0F44F0DC2DE6}" srcOrd="5" destOrd="0" presId="urn:microsoft.com/office/officeart/2005/8/layout/default#1"/>
    <dgm:cxn modelId="{A0FC276E-A33B-4969-9E9E-C65ADCC88859}" type="presParOf" srcId="{6DBCAFF4-47B2-43D8-8105-49414D786DC9}" destId="{D4BB551F-A430-479E-9097-920C4C073FCF}" srcOrd="6" destOrd="0" presId="urn:microsoft.com/office/officeart/2005/8/layout/default#1"/>
    <dgm:cxn modelId="{8B6C977C-FFD8-4C66-B161-8CD5F518E422}" type="presParOf" srcId="{6DBCAFF4-47B2-43D8-8105-49414D786DC9}" destId="{C33C4D98-BB43-4C9C-8AAE-FB8CE8D4E84A}" srcOrd="7" destOrd="0" presId="urn:microsoft.com/office/officeart/2005/8/layout/default#1"/>
    <dgm:cxn modelId="{3836641B-C59B-4B26-8BAA-69A01FE31DEC}" type="presParOf" srcId="{6DBCAFF4-47B2-43D8-8105-49414D786DC9}" destId="{75E3A843-E350-418A-A069-08F3CEB41E27}" srcOrd="8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4BAA722-E666-440A-AE49-0EDE9C762FFC}" type="doc">
      <dgm:prSet loTypeId="urn:microsoft.com/office/officeart/2005/8/layout/default#2" loCatId="list" qsTypeId="urn:microsoft.com/office/officeart/2005/8/quickstyle/3d1" qsCatId="3D" csTypeId="urn:microsoft.com/office/officeart/2005/8/colors/colorful1#2" csCatId="colorful" phldr="1"/>
      <dgm:spPr/>
    </dgm:pt>
    <dgm:pt modelId="{5C3821E0-3CAE-44CB-8C00-23ABDE7AC13C}">
      <dgm:prSet phldrT="[Text]" custT="1"/>
      <dgm:spPr/>
      <dgm:t>
        <a:bodyPr/>
        <a:lstStyle/>
        <a:p>
          <a:r>
            <a:rPr 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reset()</a:t>
          </a:r>
          <a:endParaRPr lang="en-US" sz="2800" b="1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CDA5DC29-ED49-4D32-B739-C859E7E468D3}" type="parTrans" cxnId="{8298CB94-2353-4739-BCB0-7923DE2AE3B2}">
      <dgm:prSet/>
      <dgm:spPr/>
      <dgm:t>
        <a:bodyPr/>
        <a:lstStyle/>
        <a:p>
          <a:endParaRPr lang="en-US" sz="2800" b="1"/>
        </a:p>
      </dgm:t>
    </dgm:pt>
    <dgm:pt modelId="{A5212475-81F3-4E3D-9CEC-0C392DEE209A}" type="sibTrans" cxnId="{8298CB94-2353-4739-BCB0-7923DE2AE3B2}">
      <dgm:prSet/>
      <dgm:spPr/>
      <dgm:t>
        <a:bodyPr/>
        <a:lstStyle/>
        <a:p>
          <a:endParaRPr lang="en-US" sz="2800" b="1"/>
        </a:p>
      </dgm:t>
    </dgm:pt>
    <dgm:pt modelId="{9CED5057-1B3C-45DA-8052-3E9292E8DA93}">
      <dgm:prSet phldrT="[Text]" custT="1"/>
      <dgm:spPr/>
      <dgm:t>
        <a:bodyPr/>
        <a:lstStyle/>
        <a:p>
          <a:r>
            <a:rPr 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size()</a:t>
          </a:r>
          <a:endParaRPr lang="en-US" sz="2800" b="1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904D11EE-D1A7-4184-BD8D-4AC8AE4A510A}" type="parTrans" cxnId="{7FC15972-0662-4A1A-90DF-E5CD90EC31C5}">
      <dgm:prSet/>
      <dgm:spPr/>
      <dgm:t>
        <a:bodyPr/>
        <a:lstStyle/>
        <a:p>
          <a:endParaRPr lang="en-US" sz="2800" b="1"/>
        </a:p>
      </dgm:t>
    </dgm:pt>
    <dgm:pt modelId="{A974D9CE-922D-4CD5-87A6-7CB45087CCA7}" type="sibTrans" cxnId="{7FC15972-0662-4A1A-90DF-E5CD90EC31C5}">
      <dgm:prSet/>
      <dgm:spPr/>
      <dgm:t>
        <a:bodyPr/>
        <a:lstStyle/>
        <a:p>
          <a:endParaRPr lang="en-US" sz="2800" b="1"/>
        </a:p>
      </dgm:t>
    </dgm:pt>
    <dgm:pt modelId="{373C4AC6-28F3-4AC4-B09D-0EE2342986AF}">
      <dgm:prSet phldrT="[Text]" custT="1"/>
      <dgm:spPr/>
      <dgm:t>
        <a:bodyPr/>
        <a:lstStyle/>
        <a:p>
          <a:r>
            <a:rPr lang="en-US" sz="2800" b="1" smtClean="0">
              <a:latin typeface="Courier New" panose="02070309020205020404" pitchFamily="49" charset="0"/>
              <a:cs typeface="Courier New" panose="02070309020205020404" pitchFamily="49" charset="0"/>
            </a:rPr>
            <a:t>toByteArray()</a:t>
          </a:r>
          <a:endParaRPr lang="en-US" sz="2800" b="1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AF4C5AD8-15B6-4FFB-8B15-D50C754B13EA}" type="parTrans" cxnId="{8173A105-CD9D-4447-B84B-204F4BA98184}">
      <dgm:prSet/>
      <dgm:spPr/>
      <dgm:t>
        <a:bodyPr/>
        <a:lstStyle/>
        <a:p>
          <a:endParaRPr lang="en-US" sz="2800" b="1"/>
        </a:p>
      </dgm:t>
    </dgm:pt>
    <dgm:pt modelId="{82F4101C-405E-4217-A3A7-0B49BDEF070F}" type="sibTrans" cxnId="{8173A105-CD9D-4447-B84B-204F4BA98184}">
      <dgm:prSet/>
      <dgm:spPr/>
      <dgm:t>
        <a:bodyPr/>
        <a:lstStyle/>
        <a:p>
          <a:endParaRPr lang="en-US" sz="2800" b="1"/>
        </a:p>
      </dgm:t>
    </dgm:pt>
    <dgm:pt modelId="{78731C1D-C3F7-4230-9085-5B06B79E4B58}">
      <dgm:prSet phldrT="[Text]" custT="1"/>
      <dgm:spPr/>
      <dgm:t>
        <a:bodyPr/>
        <a:lstStyle/>
        <a:p>
          <a:r>
            <a:rPr lang="en-US" sz="2800" b="1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writeTo</a:t>
          </a:r>
          <a:r>
            <a:rPr 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(</a:t>
          </a:r>
          <a:r>
            <a:rPr lang="en-US" sz="2800" b="1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OutputStream</a:t>
          </a:r>
          <a:r>
            <a:rPr 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 out)</a:t>
          </a:r>
          <a:endParaRPr lang="en-US" sz="2800" b="1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B804186E-CFCE-42F6-B13D-1353A57DB96D}" type="parTrans" cxnId="{5466D2DF-A37E-4DCE-839F-8EDEC4D15E58}">
      <dgm:prSet/>
      <dgm:spPr/>
      <dgm:t>
        <a:bodyPr/>
        <a:lstStyle/>
        <a:p>
          <a:endParaRPr lang="en-US" sz="2800" b="1"/>
        </a:p>
      </dgm:t>
    </dgm:pt>
    <dgm:pt modelId="{85FCC431-8298-475F-A141-41F8BD366676}" type="sibTrans" cxnId="{5466D2DF-A37E-4DCE-839F-8EDEC4D15E58}">
      <dgm:prSet/>
      <dgm:spPr/>
      <dgm:t>
        <a:bodyPr/>
        <a:lstStyle/>
        <a:p>
          <a:endParaRPr lang="en-US" sz="2800" b="1"/>
        </a:p>
      </dgm:t>
    </dgm:pt>
    <dgm:pt modelId="{2CEB2032-500B-428F-99A8-CDCE972A6FE1}">
      <dgm:prSet phldrT="[Text]" custT="1"/>
      <dgm:spPr/>
      <dgm:t>
        <a:bodyPr/>
        <a:lstStyle/>
        <a:p>
          <a:r>
            <a:rPr lang="en-US" sz="2800" b="1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toString</a:t>
          </a:r>
          <a:r>
            <a:rPr lang="en-US" sz="2800" b="1" dirty="0" smtClean="0">
              <a:latin typeface="Courier New" panose="02070309020205020404" pitchFamily="49" charset="0"/>
              <a:cs typeface="Courier New" panose="02070309020205020404" pitchFamily="49" charset="0"/>
            </a:rPr>
            <a:t>()</a:t>
          </a:r>
          <a:endParaRPr lang="en-US" sz="2800" b="1" dirty="0">
            <a:latin typeface="Courier New" panose="02070309020205020404" pitchFamily="49" charset="0"/>
            <a:cs typeface="Courier New" panose="02070309020205020404" pitchFamily="49" charset="0"/>
          </a:endParaRPr>
        </a:p>
      </dgm:t>
    </dgm:pt>
    <dgm:pt modelId="{61272C13-4C9D-4EE7-9884-6184C9C36647}" type="parTrans" cxnId="{213E7025-0EF4-4E0B-B8A0-058069A755CD}">
      <dgm:prSet/>
      <dgm:spPr/>
      <dgm:t>
        <a:bodyPr/>
        <a:lstStyle/>
        <a:p>
          <a:endParaRPr lang="en-US" sz="2800" b="1"/>
        </a:p>
      </dgm:t>
    </dgm:pt>
    <dgm:pt modelId="{710B5EB1-3227-44FC-BAB5-4617715D6058}" type="sibTrans" cxnId="{213E7025-0EF4-4E0B-B8A0-058069A755CD}">
      <dgm:prSet/>
      <dgm:spPr/>
      <dgm:t>
        <a:bodyPr/>
        <a:lstStyle/>
        <a:p>
          <a:endParaRPr lang="en-US" sz="2800" b="1"/>
        </a:p>
      </dgm:t>
    </dgm:pt>
    <dgm:pt modelId="{CB3187CA-BCE0-4340-BE66-AB2445FBD347}" type="pres">
      <dgm:prSet presAssocID="{74BAA722-E666-440A-AE49-0EDE9C762FFC}" presName="diagram" presStyleCnt="0">
        <dgm:presLayoutVars>
          <dgm:dir/>
          <dgm:resizeHandles val="exact"/>
        </dgm:presLayoutVars>
      </dgm:prSet>
      <dgm:spPr/>
    </dgm:pt>
    <dgm:pt modelId="{4A2AA414-36BE-468C-A90F-BEEA57C384EB}" type="pres">
      <dgm:prSet presAssocID="{5C3821E0-3CAE-44CB-8C00-23ABDE7AC13C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1BF9AB-114A-4D46-9B64-71962B1B2CDC}" type="pres">
      <dgm:prSet presAssocID="{A5212475-81F3-4E3D-9CEC-0C392DEE209A}" presName="sibTrans" presStyleCnt="0"/>
      <dgm:spPr/>
    </dgm:pt>
    <dgm:pt modelId="{8C71BA9A-B705-4150-94B1-4630A5FAE3DB}" type="pres">
      <dgm:prSet presAssocID="{9CED5057-1B3C-45DA-8052-3E9292E8DA93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BDDB45-0D13-4D02-A937-930BA798A6B0}" type="pres">
      <dgm:prSet presAssocID="{A974D9CE-922D-4CD5-87A6-7CB45087CCA7}" presName="sibTrans" presStyleCnt="0"/>
      <dgm:spPr/>
    </dgm:pt>
    <dgm:pt modelId="{3865863C-B736-402B-BC02-945B0AD64603}" type="pres">
      <dgm:prSet presAssocID="{373C4AC6-28F3-4AC4-B09D-0EE2342986AF}" presName="node" presStyleLbl="node1" presStyleIdx="2" presStyleCnt="5" custScaleX="11863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E546FE-4158-4E7F-BE75-CF99DB33444D}" type="pres">
      <dgm:prSet presAssocID="{82F4101C-405E-4217-A3A7-0B49BDEF070F}" presName="sibTrans" presStyleCnt="0"/>
      <dgm:spPr/>
    </dgm:pt>
    <dgm:pt modelId="{BC4AB1F7-FF82-4214-B0FA-F516506BB33D}" type="pres">
      <dgm:prSet presAssocID="{78731C1D-C3F7-4230-9085-5B06B79E4B58}" presName="node" presStyleLbl="node1" presStyleIdx="3" presStyleCnt="5" custScaleX="236167" custLinFactNeighborX="-10848" custLinFactNeighborY="-12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F7D89A-E1BA-4BF8-A993-319E1C1B24E6}" type="pres">
      <dgm:prSet presAssocID="{85FCC431-8298-475F-A141-41F8BD366676}" presName="sibTrans" presStyleCnt="0"/>
      <dgm:spPr/>
    </dgm:pt>
    <dgm:pt modelId="{60F43622-BBDB-48CE-B474-9BC720B35806}" type="pres">
      <dgm:prSet presAssocID="{2CEB2032-500B-428F-99A8-CDCE972A6FE1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298CB94-2353-4739-BCB0-7923DE2AE3B2}" srcId="{74BAA722-E666-440A-AE49-0EDE9C762FFC}" destId="{5C3821E0-3CAE-44CB-8C00-23ABDE7AC13C}" srcOrd="0" destOrd="0" parTransId="{CDA5DC29-ED49-4D32-B739-C859E7E468D3}" sibTransId="{A5212475-81F3-4E3D-9CEC-0C392DEE209A}"/>
    <dgm:cxn modelId="{455E6F9C-0E8C-4B24-9C4F-77C110CC2AD9}" type="presOf" srcId="{373C4AC6-28F3-4AC4-B09D-0EE2342986AF}" destId="{3865863C-B736-402B-BC02-945B0AD64603}" srcOrd="0" destOrd="0" presId="urn:microsoft.com/office/officeart/2005/8/layout/default#2"/>
    <dgm:cxn modelId="{7FC15972-0662-4A1A-90DF-E5CD90EC31C5}" srcId="{74BAA722-E666-440A-AE49-0EDE9C762FFC}" destId="{9CED5057-1B3C-45DA-8052-3E9292E8DA93}" srcOrd="1" destOrd="0" parTransId="{904D11EE-D1A7-4184-BD8D-4AC8AE4A510A}" sibTransId="{A974D9CE-922D-4CD5-87A6-7CB45087CCA7}"/>
    <dgm:cxn modelId="{213E7025-0EF4-4E0B-B8A0-058069A755CD}" srcId="{74BAA722-E666-440A-AE49-0EDE9C762FFC}" destId="{2CEB2032-500B-428F-99A8-CDCE972A6FE1}" srcOrd="4" destOrd="0" parTransId="{61272C13-4C9D-4EE7-9884-6184C9C36647}" sibTransId="{710B5EB1-3227-44FC-BAB5-4617715D6058}"/>
    <dgm:cxn modelId="{4A33DE0F-C028-4B3C-9E86-8C77582CB6B5}" type="presOf" srcId="{5C3821E0-3CAE-44CB-8C00-23ABDE7AC13C}" destId="{4A2AA414-36BE-468C-A90F-BEEA57C384EB}" srcOrd="0" destOrd="0" presId="urn:microsoft.com/office/officeart/2005/8/layout/default#2"/>
    <dgm:cxn modelId="{9FD8865A-DD07-4B2F-BC0B-AEDC7CC2563E}" type="presOf" srcId="{9CED5057-1B3C-45DA-8052-3E9292E8DA93}" destId="{8C71BA9A-B705-4150-94B1-4630A5FAE3DB}" srcOrd="0" destOrd="0" presId="urn:microsoft.com/office/officeart/2005/8/layout/default#2"/>
    <dgm:cxn modelId="{5466D2DF-A37E-4DCE-839F-8EDEC4D15E58}" srcId="{74BAA722-E666-440A-AE49-0EDE9C762FFC}" destId="{78731C1D-C3F7-4230-9085-5B06B79E4B58}" srcOrd="3" destOrd="0" parTransId="{B804186E-CFCE-42F6-B13D-1353A57DB96D}" sibTransId="{85FCC431-8298-475F-A141-41F8BD366676}"/>
    <dgm:cxn modelId="{8173A105-CD9D-4447-B84B-204F4BA98184}" srcId="{74BAA722-E666-440A-AE49-0EDE9C762FFC}" destId="{373C4AC6-28F3-4AC4-B09D-0EE2342986AF}" srcOrd="2" destOrd="0" parTransId="{AF4C5AD8-15B6-4FFB-8B15-D50C754B13EA}" sibTransId="{82F4101C-405E-4217-A3A7-0B49BDEF070F}"/>
    <dgm:cxn modelId="{15E2729A-FA2B-476B-BC07-42222D16FCD7}" type="presOf" srcId="{74BAA722-E666-440A-AE49-0EDE9C762FFC}" destId="{CB3187CA-BCE0-4340-BE66-AB2445FBD347}" srcOrd="0" destOrd="0" presId="urn:microsoft.com/office/officeart/2005/8/layout/default#2"/>
    <dgm:cxn modelId="{97725EDB-99D4-46CF-B94B-74AC93DE9E3E}" type="presOf" srcId="{2CEB2032-500B-428F-99A8-CDCE972A6FE1}" destId="{60F43622-BBDB-48CE-B474-9BC720B35806}" srcOrd="0" destOrd="0" presId="urn:microsoft.com/office/officeart/2005/8/layout/default#2"/>
    <dgm:cxn modelId="{8784E94D-757B-4892-8962-F33E5C86BCC6}" type="presOf" srcId="{78731C1D-C3F7-4230-9085-5B06B79E4B58}" destId="{BC4AB1F7-FF82-4214-B0FA-F516506BB33D}" srcOrd="0" destOrd="0" presId="urn:microsoft.com/office/officeart/2005/8/layout/default#2"/>
    <dgm:cxn modelId="{1ECA0278-D05E-46E8-AEB3-3F51EBD2FFDB}" type="presParOf" srcId="{CB3187CA-BCE0-4340-BE66-AB2445FBD347}" destId="{4A2AA414-36BE-468C-A90F-BEEA57C384EB}" srcOrd="0" destOrd="0" presId="urn:microsoft.com/office/officeart/2005/8/layout/default#2"/>
    <dgm:cxn modelId="{D3172263-CD0C-4102-9D12-018D908A3DA9}" type="presParOf" srcId="{CB3187CA-BCE0-4340-BE66-AB2445FBD347}" destId="{7E1BF9AB-114A-4D46-9B64-71962B1B2CDC}" srcOrd="1" destOrd="0" presId="urn:microsoft.com/office/officeart/2005/8/layout/default#2"/>
    <dgm:cxn modelId="{2821AD9B-4CBD-4A62-9AEA-E48A19D46533}" type="presParOf" srcId="{CB3187CA-BCE0-4340-BE66-AB2445FBD347}" destId="{8C71BA9A-B705-4150-94B1-4630A5FAE3DB}" srcOrd="2" destOrd="0" presId="urn:microsoft.com/office/officeart/2005/8/layout/default#2"/>
    <dgm:cxn modelId="{166D8AEF-CCBB-4DF6-B1CD-834B815A2118}" type="presParOf" srcId="{CB3187CA-BCE0-4340-BE66-AB2445FBD347}" destId="{AFBDDB45-0D13-4D02-A937-930BA798A6B0}" srcOrd="3" destOrd="0" presId="urn:microsoft.com/office/officeart/2005/8/layout/default#2"/>
    <dgm:cxn modelId="{C127452A-21A5-4C24-AF42-3321B9259619}" type="presParOf" srcId="{CB3187CA-BCE0-4340-BE66-AB2445FBD347}" destId="{3865863C-B736-402B-BC02-945B0AD64603}" srcOrd="4" destOrd="0" presId="urn:microsoft.com/office/officeart/2005/8/layout/default#2"/>
    <dgm:cxn modelId="{356C16CC-3053-40CF-B299-FEA27E3C1D23}" type="presParOf" srcId="{CB3187CA-BCE0-4340-BE66-AB2445FBD347}" destId="{43E546FE-4158-4E7F-BE75-CF99DB33444D}" srcOrd="5" destOrd="0" presId="urn:microsoft.com/office/officeart/2005/8/layout/default#2"/>
    <dgm:cxn modelId="{7B166B9B-9C96-4D64-B79A-02FD20A08454}" type="presParOf" srcId="{CB3187CA-BCE0-4340-BE66-AB2445FBD347}" destId="{BC4AB1F7-FF82-4214-B0FA-F516506BB33D}" srcOrd="6" destOrd="0" presId="urn:microsoft.com/office/officeart/2005/8/layout/default#2"/>
    <dgm:cxn modelId="{0A6B6A56-3DB6-4C57-84D6-9C94E37DD7BD}" type="presParOf" srcId="{CB3187CA-BCE0-4340-BE66-AB2445FBD347}" destId="{CAF7D89A-E1BA-4BF8-A993-319E1C1B24E6}" srcOrd="7" destOrd="0" presId="urn:microsoft.com/office/officeart/2005/8/layout/default#2"/>
    <dgm:cxn modelId="{863024F0-7B3A-4350-BDB8-762A4C894885}" type="presParOf" srcId="{CB3187CA-BCE0-4340-BE66-AB2445FBD347}" destId="{60F43622-BBDB-48CE-B474-9BC720B35806}" srcOrd="8" destOrd="0" presId="urn:microsoft.com/office/officeart/2005/8/layout/default#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64341B-5B77-4C3C-A125-490245E45573}">
      <dsp:nvSpPr>
        <dsp:cNvPr id="0" name=""/>
        <dsp:cNvSpPr/>
      </dsp:nvSpPr>
      <dsp:spPr>
        <a:xfrm rot="5400000">
          <a:off x="-142877" y="144585"/>
          <a:ext cx="952518" cy="666762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latin typeface="Calibri" pitchFamily="34" charset="0"/>
              <a:cs typeface="Calibri" pitchFamily="34" charset="0"/>
            </a:rPr>
            <a:t>1</a:t>
          </a:r>
          <a:endParaRPr lang="en-IN" sz="1800" b="0" kern="1200" dirty="0">
            <a:latin typeface="Calibri" pitchFamily="34" charset="0"/>
            <a:cs typeface="Calibri" pitchFamily="34" charset="0"/>
          </a:endParaRPr>
        </a:p>
      </dsp:txBody>
      <dsp:txXfrm rot="5400000">
        <a:off x="-142877" y="144585"/>
        <a:ext cx="952518" cy="666762"/>
      </dsp:txXfrm>
    </dsp:sp>
    <dsp:sp modelId="{BEBA01B6-5951-44BE-9030-3C2626CDD713}">
      <dsp:nvSpPr>
        <dsp:cNvPr id="0" name=""/>
        <dsp:cNvSpPr/>
      </dsp:nvSpPr>
      <dsp:spPr>
        <a:xfrm rot="5400000">
          <a:off x="4128268" y="-3459798"/>
          <a:ext cx="619136" cy="75421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800" b="0" kern="1200" dirty="0" smtClean="0"/>
            <a:t>Reading input from a stream.</a:t>
          </a:r>
          <a:endParaRPr lang="en-IN" sz="1800" b="0" kern="1200" dirty="0">
            <a:latin typeface="Calibri" pitchFamily="34" charset="0"/>
            <a:cs typeface="Calibri" pitchFamily="34" charset="0"/>
          </a:endParaRPr>
        </a:p>
      </dsp:txBody>
      <dsp:txXfrm rot="5400000">
        <a:off x="4128268" y="-3459798"/>
        <a:ext cx="619136" cy="7542149"/>
      </dsp:txXfrm>
    </dsp:sp>
    <dsp:sp modelId="{1166A8A4-1813-4D44-9BFB-92CDEBDAD00B}">
      <dsp:nvSpPr>
        <dsp:cNvPr id="0" name=""/>
        <dsp:cNvSpPr/>
      </dsp:nvSpPr>
      <dsp:spPr>
        <a:xfrm rot="5400000">
          <a:off x="-142877" y="945136"/>
          <a:ext cx="952518" cy="666762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latin typeface="Calibri" pitchFamily="34" charset="0"/>
              <a:cs typeface="Calibri" pitchFamily="34" charset="0"/>
            </a:rPr>
            <a:t>2</a:t>
          </a:r>
          <a:endParaRPr lang="en-IN" sz="1800" b="0" kern="1200" dirty="0">
            <a:latin typeface="Calibri" pitchFamily="34" charset="0"/>
            <a:cs typeface="Calibri" pitchFamily="34" charset="0"/>
          </a:endParaRPr>
        </a:p>
      </dsp:txBody>
      <dsp:txXfrm rot="5400000">
        <a:off x="-142877" y="945136"/>
        <a:ext cx="952518" cy="666762"/>
      </dsp:txXfrm>
    </dsp:sp>
    <dsp:sp modelId="{127813E7-74B9-4DA5-84E0-D6A5D3831C71}">
      <dsp:nvSpPr>
        <dsp:cNvPr id="0" name=""/>
        <dsp:cNvSpPr/>
      </dsp:nvSpPr>
      <dsp:spPr>
        <a:xfrm rot="5400000">
          <a:off x="4128268" y="-2659247"/>
          <a:ext cx="619136" cy="75421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800" b="0" kern="1200" dirty="0" smtClean="0"/>
            <a:t>Writing output to a stream.</a:t>
          </a:r>
          <a:endParaRPr lang="en-IN" sz="1800" b="0" kern="1200" dirty="0">
            <a:latin typeface="Calibri" pitchFamily="34" charset="0"/>
            <a:cs typeface="Calibri" pitchFamily="34" charset="0"/>
          </a:endParaRPr>
        </a:p>
      </dsp:txBody>
      <dsp:txXfrm rot="5400000">
        <a:off x="4128268" y="-2659247"/>
        <a:ext cx="619136" cy="7542149"/>
      </dsp:txXfrm>
    </dsp:sp>
    <dsp:sp modelId="{0937F89E-EDA7-4798-BA44-F9D42D5BB73A}">
      <dsp:nvSpPr>
        <dsp:cNvPr id="0" name=""/>
        <dsp:cNvSpPr/>
      </dsp:nvSpPr>
      <dsp:spPr>
        <a:xfrm rot="5400000">
          <a:off x="-142877" y="1745686"/>
          <a:ext cx="952518" cy="666762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latin typeface="Calibri" pitchFamily="34" charset="0"/>
              <a:cs typeface="Calibri" pitchFamily="34" charset="0"/>
            </a:rPr>
            <a:t>3</a:t>
          </a:r>
          <a:endParaRPr lang="en-IN" sz="1800" b="0" kern="1200" dirty="0">
            <a:latin typeface="Calibri" pitchFamily="34" charset="0"/>
            <a:cs typeface="Calibri" pitchFamily="34" charset="0"/>
          </a:endParaRPr>
        </a:p>
      </dsp:txBody>
      <dsp:txXfrm rot="5400000">
        <a:off x="-142877" y="1745686"/>
        <a:ext cx="952518" cy="666762"/>
      </dsp:txXfrm>
    </dsp:sp>
    <dsp:sp modelId="{CBC7A345-F662-4E11-9EA4-B9B1E60DACE6}">
      <dsp:nvSpPr>
        <dsp:cNvPr id="0" name=""/>
        <dsp:cNvSpPr/>
      </dsp:nvSpPr>
      <dsp:spPr>
        <a:xfrm rot="5400000">
          <a:off x="4128268" y="-1858697"/>
          <a:ext cx="619136" cy="75421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800" b="0" kern="1200" dirty="0" smtClean="0"/>
            <a:t>Managing disk files</a:t>
          </a:r>
          <a:r>
            <a:rPr lang="en-IN" sz="1800" b="0" kern="1200" dirty="0" smtClean="0"/>
            <a:t>.</a:t>
          </a:r>
          <a:endParaRPr lang="en-IN" sz="1800" b="0" kern="1200" dirty="0">
            <a:latin typeface="Calibri" pitchFamily="34" charset="0"/>
            <a:cs typeface="Calibri" pitchFamily="34" charset="0"/>
          </a:endParaRPr>
        </a:p>
      </dsp:txBody>
      <dsp:txXfrm rot="5400000">
        <a:off x="4128268" y="-1858697"/>
        <a:ext cx="619136" cy="7542149"/>
      </dsp:txXfrm>
    </dsp:sp>
    <dsp:sp modelId="{84088A69-D64D-4A56-8969-41503733F1EC}">
      <dsp:nvSpPr>
        <dsp:cNvPr id="0" name=""/>
        <dsp:cNvSpPr/>
      </dsp:nvSpPr>
      <dsp:spPr>
        <a:xfrm rot="5400000">
          <a:off x="-142877" y="2546237"/>
          <a:ext cx="952518" cy="666762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b="0" kern="1200" dirty="0" smtClean="0"/>
            <a:t>4</a:t>
          </a:r>
          <a:endParaRPr lang="en-GB" sz="1800" b="0" kern="1200" dirty="0"/>
        </a:p>
      </dsp:txBody>
      <dsp:txXfrm rot="5400000">
        <a:off x="-142877" y="2546237"/>
        <a:ext cx="952518" cy="666762"/>
      </dsp:txXfrm>
    </dsp:sp>
    <dsp:sp modelId="{03D22E12-68FB-486D-9232-1388B8FB806B}">
      <dsp:nvSpPr>
        <dsp:cNvPr id="0" name=""/>
        <dsp:cNvSpPr/>
      </dsp:nvSpPr>
      <dsp:spPr>
        <a:xfrm rot="5400000">
          <a:off x="4128268" y="-1058146"/>
          <a:ext cx="619136" cy="75421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800" b="0" kern="1200" dirty="0" smtClean="0"/>
            <a:t>Share data with a network of computers.</a:t>
          </a:r>
          <a:endParaRPr lang="en-GB" sz="1800" b="0" kern="1200" dirty="0"/>
        </a:p>
      </dsp:txBody>
      <dsp:txXfrm rot="5400000">
        <a:off x="4128268" y="-1058146"/>
        <a:ext cx="619136" cy="7542149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CC64341B-5B77-4C3C-A125-490245E45573}">
      <dsp:nvSpPr>
        <dsp:cNvPr id="0" name=""/>
        <dsp:cNvSpPr/>
      </dsp:nvSpPr>
      <dsp:spPr>
        <a:xfrm rot="5400000">
          <a:off x="-121617" y="123596"/>
          <a:ext cx="810785" cy="567549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1</a:t>
          </a:r>
          <a:endParaRPr lang="en-IN" sz="16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1617" y="123596"/>
        <a:ext cx="810785" cy="567549"/>
      </dsp:txXfrm>
    </dsp:sp>
    <dsp:sp modelId="{BEBA01B6-5951-44BE-9030-3C2626CDD713}">
      <dsp:nvSpPr>
        <dsp:cNvPr id="0" name=""/>
        <dsp:cNvSpPr/>
      </dsp:nvSpPr>
      <dsp:spPr>
        <a:xfrm rot="5400000">
          <a:off x="4108314" y="-3538785"/>
          <a:ext cx="527287" cy="76088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/>
            <a:t>Open	a stream that points at a specific data source: a	file, a socket, URL, and so on.	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108314" y="-3538785"/>
        <a:ext cx="527287" cy="7608816"/>
      </dsp:txXfrm>
    </dsp:sp>
    <dsp:sp modelId="{1166A8A4-1813-4D44-9BFB-92CDEBDAD00B}">
      <dsp:nvSpPr>
        <dsp:cNvPr id="0" name=""/>
        <dsp:cNvSpPr/>
      </dsp:nvSpPr>
      <dsp:spPr>
        <a:xfrm rot="5400000">
          <a:off x="-121617" y="717497"/>
          <a:ext cx="810785" cy="56754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2</a:t>
          </a:r>
          <a:endParaRPr lang="en-IN" sz="16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1617" y="717497"/>
        <a:ext cx="810785" cy="567549"/>
      </dsp:txXfrm>
    </dsp:sp>
    <dsp:sp modelId="{127813E7-74B9-4DA5-84E0-D6A5D3831C71}">
      <dsp:nvSpPr>
        <dsp:cNvPr id="0" name=""/>
        <dsp:cNvSpPr/>
      </dsp:nvSpPr>
      <dsp:spPr>
        <a:xfrm rot="5400000">
          <a:off x="4108452" y="-2945023"/>
          <a:ext cx="527010" cy="76088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1600" kern="1200" dirty="0" smtClean="0"/>
            <a:t>Read or write data from/to this stream. 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108452" y="-2945023"/>
        <a:ext cx="527010" cy="7608816"/>
      </dsp:txXfrm>
    </dsp:sp>
    <dsp:sp modelId="{0937F89E-EDA7-4798-BA44-F9D42D5BB73A}">
      <dsp:nvSpPr>
        <dsp:cNvPr id="0" name=""/>
        <dsp:cNvSpPr/>
      </dsp:nvSpPr>
      <dsp:spPr>
        <a:xfrm rot="5400000">
          <a:off x="-121617" y="1311397"/>
          <a:ext cx="810785" cy="567549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3</a:t>
          </a:r>
          <a:endParaRPr lang="en-IN" sz="16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1617" y="1311397"/>
        <a:ext cx="810785" cy="567549"/>
      </dsp:txXfrm>
    </dsp:sp>
    <dsp:sp modelId="{CBC7A345-F662-4E11-9EA4-B9B1E60DACE6}">
      <dsp:nvSpPr>
        <dsp:cNvPr id="0" name=""/>
        <dsp:cNvSpPr/>
      </dsp:nvSpPr>
      <dsp:spPr>
        <a:xfrm rot="5400000">
          <a:off x="4108452" y="-2349563"/>
          <a:ext cx="527010" cy="76088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600" kern="1200" dirty="0" smtClean="0"/>
            <a:t>Close the stream.</a:t>
          </a:r>
          <a:endParaRPr lang="en-IN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4108452" y="-2349563"/>
        <a:ext cx="527010" cy="7608816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D8CEFC20-BE5D-4A37-B2DF-BC792D679694}">
      <dsp:nvSpPr>
        <dsp:cNvPr id="0" name=""/>
        <dsp:cNvSpPr/>
      </dsp:nvSpPr>
      <dsp:spPr>
        <a:xfrm>
          <a:off x="0" y="905966"/>
          <a:ext cx="2756296" cy="165377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write(</a:t>
          </a:r>
          <a:r>
            <a:rPr lang="en-US" sz="2400" b="1" kern="1200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int</a:t>
          </a:r>
          <a:r>
            <a:rPr lang="en-US" sz="24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 b)</a:t>
          </a:r>
          <a:endParaRPr lang="en-US" sz="2400" b="1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0" y="905966"/>
        <a:ext cx="2756296" cy="1653778"/>
      </dsp:txXfrm>
    </dsp:sp>
    <dsp:sp modelId="{81F3231A-328C-47C6-A185-7539A07821AA}">
      <dsp:nvSpPr>
        <dsp:cNvPr id="0" name=""/>
        <dsp:cNvSpPr/>
      </dsp:nvSpPr>
      <dsp:spPr>
        <a:xfrm>
          <a:off x="3031926" y="905966"/>
          <a:ext cx="2756296" cy="1653778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write(byte[] b)</a:t>
          </a:r>
          <a:endParaRPr lang="en-US" sz="2400" b="1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3031926" y="905966"/>
        <a:ext cx="2756296" cy="1653778"/>
      </dsp:txXfrm>
    </dsp:sp>
    <dsp:sp modelId="{26299F3E-D9FD-4760-8366-AA25B86407BD}">
      <dsp:nvSpPr>
        <dsp:cNvPr id="0" name=""/>
        <dsp:cNvSpPr/>
      </dsp:nvSpPr>
      <dsp:spPr>
        <a:xfrm>
          <a:off x="6063853" y="905966"/>
          <a:ext cx="2756296" cy="1653778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write(byte[] b, </a:t>
          </a:r>
          <a:r>
            <a:rPr lang="en-US" sz="2400" b="1" kern="1200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int</a:t>
          </a:r>
          <a:r>
            <a:rPr lang="en-US" sz="24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 off, </a:t>
          </a:r>
          <a:r>
            <a:rPr lang="en-US" sz="2400" b="1" kern="1200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int</a:t>
          </a:r>
          <a:r>
            <a:rPr lang="en-US" sz="24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 </a:t>
          </a:r>
          <a:r>
            <a:rPr lang="en-US" sz="2400" b="1" kern="1200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len</a:t>
          </a:r>
          <a:r>
            <a:rPr lang="en-US" sz="24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)</a:t>
          </a:r>
          <a:endParaRPr lang="en-US" sz="2400" b="1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6063853" y="905966"/>
        <a:ext cx="2756296" cy="1653778"/>
      </dsp:txXfrm>
    </dsp:sp>
    <dsp:sp modelId="{D4BB551F-A430-479E-9097-920C4C073FCF}">
      <dsp:nvSpPr>
        <dsp:cNvPr id="0" name=""/>
        <dsp:cNvSpPr/>
      </dsp:nvSpPr>
      <dsp:spPr>
        <a:xfrm>
          <a:off x="1515963" y="2835374"/>
          <a:ext cx="2756296" cy="165377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smtClean="0">
              <a:latin typeface="Courier New" panose="02070309020205020404" pitchFamily="49" charset="0"/>
              <a:cs typeface="Courier New" panose="02070309020205020404" pitchFamily="49" charset="0"/>
            </a:rPr>
            <a:t>flush()</a:t>
          </a:r>
          <a:endParaRPr lang="en-US" sz="2400" b="1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1515963" y="2835374"/>
        <a:ext cx="2756296" cy="1653778"/>
      </dsp:txXfrm>
    </dsp:sp>
    <dsp:sp modelId="{75E3A843-E350-418A-A069-08F3CEB41E27}">
      <dsp:nvSpPr>
        <dsp:cNvPr id="0" name=""/>
        <dsp:cNvSpPr/>
      </dsp:nvSpPr>
      <dsp:spPr>
        <a:xfrm>
          <a:off x="4547889" y="2835374"/>
          <a:ext cx="2756296" cy="1653778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close()</a:t>
          </a:r>
          <a:endParaRPr lang="en-US" sz="2400" b="1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4547889" y="2835374"/>
        <a:ext cx="2756296" cy="1653778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A2AA414-36BE-468C-A90F-BEEA57C384EB}">
      <dsp:nvSpPr>
        <dsp:cNvPr id="0" name=""/>
        <dsp:cNvSpPr/>
      </dsp:nvSpPr>
      <dsp:spPr>
        <a:xfrm>
          <a:off x="5619" y="159509"/>
          <a:ext cx="2538049" cy="152282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reset()</a:t>
          </a:r>
          <a:endParaRPr lang="en-US" sz="2800" b="1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5619" y="159509"/>
        <a:ext cx="2538049" cy="1522829"/>
      </dsp:txXfrm>
    </dsp:sp>
    <dsp:sp modelId="{8C71BA9A-B705-4150-94B1-4630A5FAE3DB}">
      <dsp:nvSpPr>
        <dsp:cNvPr id="0" name=""/>
        <dsp:cNvSpPr/>
      </dsp:nvSpPr>
      <dsp:spPr>
        <a:xfrm>
          <a:off x="2797474" y="159509"/>
          <a:ext cx="2538049" cy="152282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size()</a:t>
          </a:r>
          <a:endParaRPr lang="en-US" sz="2800" b="1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2797474" y="159509"/>
        <a:ext cx="2538049" cy="1522829"/>
      </dsp:txXfrm>
    </dsp:sp>
    <dsp:sp modelId="{3865863C-B736-402B-BC02-945B0AD64603}">
      <dsp:nvSpPr>
        <dsp:cNvPr id="0" name=""/>
        <dsp:cNvSpPr/>
      </dsp:nvSpPr>
      <dsp:spPr>
        <a:xfrm>
          <a:off x="5589329" y="159509"/>
          <a:ext cx="3010888" cy="152282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smtClean="0">
              <a:latin typeface="Courier New" panose="02070309020205020404" pitchFamily="49" charset="0"/>
              <a:cs typeface="Courier New" panose="02070309020205020404" pitchFamily="49" charset="0"/>
            </a:rPr>
            <a:t>toByteArray()</a:t>
          </a:r>
          <a:endParaRPr lang="en-US" sz="2800" b="1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5589329" y="159509"/>
        <a:ext cx="3010888" cy="1522829"/>
      </dsp:txXfrm>
    </dsp:sp>
    <dsp:sp modelId="{BC4AB1F7-FF82-4214-B0FA-F516506BB33D}">
      <dsp:nvSpPr>
        <dsp:cNvPr id="0" name=""/>
        <dsp:cNvSpPr/>
      </dsp:nvSpPr>
      <dsp:spPr>
        <a:xfrm>
          <a:off x="1030573" y="1916576"/>
          <a:ext cx="5994036" cy="1522829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writeTo</a:t>
          </a:r>
          <a:r>
            <a:rPr lang="en-US" sz="28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(</a:t>
          </a:r>
          <a:r>
            <a:rPr lang="en-US" sz="2800" b="1" kern="1200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OutputStream</a:t>
          </a:r>
          <a:r>
            <a:rPr lang="en-US" sz="28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 out)</a:t>
          </a:r>
          <a:endParaRPr lang="en-US" sz="2800" b="1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1030573" y="1916576"/>
        <a:ext cx="5994036" cy="1522829"/>
      </dsp:txXfrm>
    </dsp:sp>
    <dsp:sp modelId="{60F43622-BBDB-48CE-B474-9BC720B35806}">
      <dsp:nvSpPr>
        <dsp:cNvPr id="0" name=""/>
        <dsp:cNvSpPr/>
      </dsp:nvSpPr>
      <dsp:spPr>
        <a:xfrm>
          <a:off x="3033894" y="3712779"/>
          <a:ext cx="2538049" cy="1522829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err="1" smtClean="0">
              <a:latin typeface="Courier New" panose="02070309020205020404" pitchFamily="49" charset="0"/>
              <a:cs typeface="Courier New" panose="02070309020205020404" pitchFamily="49" charset="0"/>
            </a:rPr>
            <a:t>toString</a:t>
          </a:r>
          <a:r>
            <a:rPr lang="en-US" sz="2800" b="1" kern="1200" dirty="0" smtClean="0">
              <a:latin typeface="Courier New" panose="02070309020205020404" pitchFamily="49" charset="0"/>
              <a:cs typeface="Courier New" panose="02070309020205020404" pitchFamily="49" charset="0"/>
            </a:rPr>
            <a:t>()</a:t>
          </a:r>
          <a:endParaRPr lang="en-US" sz="2800" b="1" kern="1200" dirty="0">
            <a:latin typeface="Courier New" panose="02070309020205020404" pitchFamily="49" charset="0"/>
            <a:cs typeface="Courier New" panose="02070309020205020404" pitchFamily="49" charset="0"/>
          </a:endParaRPr>
        </a:p>
      </dsp:txBody>
      <dsp:txXfrm>
        <a:off x="3033894" y="3712779"/>
        <a:ext cx="2538049" cy="15228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#2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64B9725-44EB-408E-A670-A66AE5FBBF1B}" type="datetime1">
              <a:rPr lang="en-US"/>
              <a:pPr>
                <a:defRPr/>
              </a:pPr>
              <a:t>2/4/2014</a:t>
            </a:fld>
            <a:endParaRPr lang="en-US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8005E228-509B-414F-A9D0-D1C8250597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593344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B6F72C7C-C170-4C32-B42F-55464ECD45A1}" type="datetime1">
              <a:rPr lang="en-US"/>
              <a:pPr>
                <a:defRPr/>
              </a:pPr>
              <a:t>2/4/2014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CC863AC-7600-4022-BA06-9E5E1721FB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5547615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83735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66156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SQL session page.tif"/>
          <p:cNvPicPr>
            <a:picLocks noChangeAspect="1"/>
          </p:cNvPicPr>
          <p:nvPr userDrawn="1"/>
        </p:nvPicPr>
        <p:blipFill>
          <a:blip r:embed="rId2" cstate="print"/>
          <a:srcRect t="43057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3" cstate="print"/>
            <a:srcRect t="43057"/>
            <a:tile tx="0" ty="0" sx="100000" sy="100000" flip="none" algn="tl"/>
          </a:blipFill>
          <a:ln w="9525">
            <a:noFill/>
            <a:miter lim="800000"/>
            <a:headEnd/>
            <a:tailEnd/>
          </a:ln>
        </p:spPr>
      </p:pic>
      <p:sp>
        <p:nvSpPr>
          <p:cNvPr id="3" name="Title Placeholder 1"/>
          <p:cNvSpPr>
            <a:spLocks/>
          </p:cNvSpPr>
          <p:nvPr/>
        </p:nvSpPr>
        <p:spPr bwMode="auto">
          <a:xfrm>
            <a:off x="4114800" y="2501900"/>
            <a:ext cx="4648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>
              <a:lnSpc>
                <a:spcPct val="100000"/>
              </a:lnSpc>
              <a:spcBef>
                <a:spcPct val="0"/>
              </a:spcBef>
              <a:defRPr/>
            </a:pPr>
            <a:endParaRPr lang="en-US" sz="4500" b="1">
              <a:solidFill>
                <a:srgbClr val="FFCC00"/>
              </a:solidFill>
              <a:latin typeface="Calibri" pitchFamily="34" charset="0"/>
            </a:endParaRPr>
          </a:p>
        </p:txBody>
      </p:sp>
      <p:sp>
        <p:nvSpPr>
          <p:cNvPr id="4" name="Text Box 10"/>
          <p:cNvSpPr txBox="1">
            <a:spLocks noChangeArrowheads="1"/>
          </p:cNvSpPr>
          <p:nvPr userDrawn="1"/>
        </p:nvSpPr>
        <p:spPr bwMode="auto">
          <a:xfrm>
            <a:off x="4191000" y="2438400"/>
            <a:ext cx="44196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lnSpc>
                <a:spcPct val="100000"/>
              </a:lnSpc>
              <a:defRPr/>
            </a:pPr>
            <a:endParaRPr lang="en-US" sz="400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5" name="TextBox 4"/>
          <p:cNvSpPr txBox="1"/>
          <p:nvPr userDrawn="1"/>
        </p:nvSpPr>
        <p:spPr>
          <a:xfrm>
            <a:off x="2133600" y="1828800"/>
            <a:ext cx="2514600" cy="480131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3600" b="1" spc="50" dirty="0" smtClean="0">
                <a:ln w="12700" cmpd="sng">
                  <a:solidFill>
                    <a:schemeClr val="accent6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Calibri" pitchFamily="34" charset="0"/>
              </a:rPr>
              <a:t>Session: 5</a:t>
            </a:r>
            <a:endParaRPr lang="en-US" sz="3600" b="1" spc="50" dirty="0">
              <a:ln w="12700" cmpd="sng">
                <a:solidFill>
                  <a:schemeClr val="accent6">
                    <a:lumMod val="40000"/>
                    <a:lumOff val="60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  <a:latin typeface="Calibri" pitchFamily="34" charset="0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 userDrawn="1"/>
        </p:nvSpPr>
        <p:spPr bwMode="auto">
          <a:xfrm>
            <a:off x="2590800" y="2590800"/>
            <a:ext cx="6337300" cy="5967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r>
              <a:rPr lang="en-US" sz="4400" b="1" kern="1200" spc="50" dirty="0" smtClean="0">
                <a:ln w="12700" cmpd="sng">
                  <a:solidFill>
                    <a:schemeClr val="accent6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Calibri" pitchFamily="34" charset="0"/>
                <a:ea typeface="+mn-ea"/>
                <a:cs typeface="+mn-cs"/>
              </a:rPr>
              <a:t>File Handling in Java 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9144000" cy="1196752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b" anchorCtr="1"/>
          <a:lstStyle/>
          <a:p>
            <a:pPr algn="ctr"/>
            <a:r>
              <a:rPr lang="en-IN" sz="4800" b="1" cap="none" spc="0" dirty="0" smtClean="0">
                <a:ln>
                  <a:noFill/>
                </a:ln>
                <a:solidFill>
                  <a:srgbClr val="82302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alibri" pitchFamily="34" charset="0"/>
              </a:rPr>
              <a:t>Object-oriented Programming in Java </a:t>
            </a:r>
            <a:endParaRPr lang="en-US" sz="4800" b="1" cap="none" spc="0" dirty="0">
              <a:ln>
                <a:noFill/>
              </a:ln>
              <a:solidFill>
                <a:srgbClr val="82302E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762000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973735"/>
              </a:buClr>
              <a:defRPr>
                <a:latin typeface="Calibri" pitchFamily="34" charset="0"/>
              </a:defRPr>
            </a:lvl1pPr>
            <a:lvl2pPr>
              <a:buClr>
                <a:srgbClr val="85312F"/>
              </a:buClr>
              <a:defRPr>
                <a:latin typeface="Calibri" pitchFamily="34" charset="0"/>
              </a:defRPr>
            </a:lvl2pPr>
            <a:lvl3pPr>
              <a:buClr>
                <a:srgbClr val="85312F"/>
              </a:buClr>
              <a:defRPr>
                <a:latin typeface="Calibri" pitchFamily="34" charset="0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228600" y="152400"/>
            <a:ext cx="7620000" cy="411163"/>
          </a:xfrm>
        </p:spPr>
        <p:txBody>
          <a:bodyPr/>
          <a:lstStyle>
            <a:lvl1pPr>
              <a:defRPr sz="2800" b="1" cap="none" spc="0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</a:t>
            </a:r>
            <a:r>
              <a:rPr lang="en-US" dirty="0" err="1" smtClean="0"/>
              <a:t>stylettt</a:t>
            </a:r>
            <a:endParaRPr lang="en-US" dirty="0"/>
          </a:p>
        </p:txBody>
      </p:sp>
      <p:pic>
        <p:nvPicPr>
          <p:cNvPr id="13314" name="Picture 2" descr="\\priyankag\Demos\Java_Logo.png"/>
          <p:cNvPicPr>
            <a:picLocks noChangeAspect="1" noChangeArrowheads="1"/>
          </p:cNvPicPr>
          <p:nvPr userDrawn="1"/>
        </p:nvPicPr>
        <p:blipFill>
          <a:blip r:embed="rId2" cstate="print"/>
          <a:srcRect b="25494"/>
          <a:stretch>
            <a:fillRect/>
          </a:stretch>
        </p:blipFill>
        <p:spPr bwMode="auto">
          <a:xfrm>
            <a:off x="8305800" y="0"/>
            <a:ext cx="554621" cy="768700"/>
          </a:xfrm>
          <a:prstGeom prst="rect">
            <a:avLst/>
          </a:prstGeom>
          <a:noFill/>
        </p:spPr>
      </p:pic>
      <p:sp>
        <p:nvSpPr>
          <p:cNvPr id="12" name="Rectangle 11"/>
          <p:cNvSpPr/>
          <p:nvPr userDrawn="1"/>
        </p:nvSpPr>
        <p:spPr>
          <a:xfrm>
            <a:off x="0" y="6781800"/>
            <a:ext cx="9144000" cy="76200"/>
          </a:xfrm>
          <a:prstGeom prst="rect">
            <a:avLst/>
          </a:prstGeom>
          <a:solidFill>
            <a:schemeClr val="accent2">
              <a:lumMod val="50000"/>
            </a:schemeClr>
          </a:solidFill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597352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© Aptech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188200" y="6645101"/>
            <a:ext cx="776288" cy="168275"/>
          </a:xfrm>
        </p:spPr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" name="Title 8"/>
          <p:cNvSpPr>
            <a:spLocks noGrp="1"/>
          </p:cNvSpPr>
          <p:nvPr>
            <p:ph type="title" hasCustomPrompt="1"/>
          </p:nvPr>
        </p:nvSpPr>
        <p:spPr>
          <a:xfrm>
            <a:off x="228600" y="152400"/>
            <a:ext cx="7620000" cy="411163"/>
          </a:xfrm>
        </p:spPr>
        <p:txBody>
          <a:bodyPr/>
          <a:lstStyle>
            <a:lvl1pPr>
              <a:defRPr sz="2800" b="1" cap="none" spc="0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effectLst/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</a:t>
            </a:r>
            <a:r>
              <a:rPr lang="en-US" smtClean="0"/>
              <a:t>title stylettt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© Aptech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152400"/>
            <a:ext cx="8229600" cy="41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9144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762000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500" b="1" kern="1200">
          <a:solidFill>
            <a:schemeClr val="bg1"/>
          </a:solidFill>
          <a:latin typeface="Arial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" pitchFamily="2" charset="2"/>
        <a:buChar char="u"/>
        <a:defRPr sz="320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 2" pitchFamily="18" charset="2"/>
        <a:buChar char="²"/>
        <a:defRPr sz="280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0099"/>
        </a:buClr>
        <a:buSzPct val="40000"/>
        <a:buFont typeface="Wingdings 2" pitchFamily="18" charset="2"/>
        <a:buChar char="³"/>
        <a:defRPr sz="240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 algn="just">
              <a:buNone/>
            </a:pPr>
            <a:r>
              <a:rPr lang="en-US" sz="2000" dirty="0" smtClean="0"/>
              <a:t>The following Code </a:t>
            </a:r>
            <a:r>
              <a:rPr lang="en-US" sz="2000" dirty="0"/>
              <a:t>Snippet </a:t>
            </a:r>
            <a:r>
              <a:rPr lang="en-US" sz="2000" dirty="0" smtClean="0"/>
              <a:t>displays </a:t>
            </a:r>
            <a:r>
              <a:rPr lang="en-US" sz="2000" dirty="0"/>
              <a:t>the </a:t>
            </a:r>
            <a:r>
              <a:rPr lang="en-US" sz="2000" dirty="0" smtClean="0"/>
              <a:t>use of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FilenameFilter</a:t>
            </a:r>
            <a:r>
              <a:rPr lang="en-US" sz="2000" dirty="0"/>
              <a:t> class to filter files with a specific </a:t>
            </a:r>
            <a:r>
              <a:rPr lang="en-US" sz="2000" dirty="0" smtClean="0"/>
              <a:t>extension:</a:t>
            </a:r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IN" sz="2000" b="1" dirty="0" smtClean="0"/>
          </a:p>
          <a:p>
            <a:pPr algn="just">
              <a:buNone/>
            </a:pPr>
            <a:endParaRPr lang="en-IN" sz="2000" dirty="0" smtClean="0"/>
          </a:p>
          <a:p>
            <a:pPr algn="just"/>
            <a:endParaRPr lang="en-GB" sz="2000" b="1" dirty="0" smtClean="0"/>
          </a:p>
          <a:p>
            <a:pPr algn="just"/>
            <a:endParaRPr lang="en-GB" sz="2000" dirty="0"/>
          </a:p>
        </p:txBody>
      </p:sp>
      <p:sp>
        <p:nvSpPr>
          <p:cNvPr id="6" name="Rectangle 5"/>
          <p:cNvSpPr/>
          <p:nvPr/>
        </p:nvSpPr>
        <p:spPr>
          <a:xfrm>
            <a:off x="467544" y="2255615"/>
            <a:ext cx="8208912" cy="381027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java.io.*;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FileFilter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implements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FilenameFilter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FileFilter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(String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indent="4000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this.ext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“.” +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accept (File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String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fName.endsWith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DirList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void main (String 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 {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“d:/resources”;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7544" y="1625801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  <p:sp>
        <p:nvSpPr>
          <p:cNvPr id="10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IN" sz="2400" dirty="0" smtClean="0"/>
              <a:t>Methods of</a:t>
            </a:r>
            <a:r>
              <a:rPr lang="en-IN" sz="2400" b="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sz="2400" dirty="0" smtClean="0"/>
              <a:t>File</a:t>
            </a:r>
            <a:r>
              <a:rPr lang="en-IN" sz="2400" b="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sz="2400" dirty="0" smtClean="0"/>
              <a:t>Class [3-4]</a:t>
            </a:r>
            <a:endParaRPr lang="en-IN" sz="2400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27672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IN" sz="2000" b="1" dirty="0" smtClean="0"/>
          </a:p>
          <a:p>
            <a:pPr algn="just">
              <a:buNone/>
            </a:pPr>
            <a:endParaRPr lang="en-IN" sz="2000" dirty="0" smtClean="0"/>
          </a:p>
          <a:p>
            <a:pPr algn="just"/>
            <a:endParaRPr lang="en-GB" sz="2000" b="1" dirty="0" smtClean="0"/>
          </a:p>
          <a:p>
            <a:pPr algn="just"/>
            <a:endParaRPr lang="en-GB" sz="2000" dirty="0"/>
          </a:p>
        </p:txBody>
      </p:sp>
      <p:sp>
        <p:nvSpPr>
          <p:cNvPr id="6" name="Rectangle 5"/>
          <p:cNvSpPr/>
          <p:nvPr/>
        </p:nvSpPr>
        <p:spPr>
          <a:xfrm>
            <a:off x="467544" y="1052736"/>
            <a:ext cx="8208912" cy="3982629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400050"/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File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File (“d:/resources”); </a:t>
            </a:r>
          </a:p>
          <a:p>
            <a:pPr indent="4000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FilenameFilter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FileFilter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(“java“);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String[]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fileObj.list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indent="4000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(“Number of files found : “ +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fileName.length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pPr indent="4000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(“” ); </a:t>
            </a:r>
          </a:p>
          <a:p>
            <a:pPr indent="4000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(“Names of the files are : “ ); </a:t>
            </a:r>
          </a:p>
          <a:p>
            <a:pPr indent="4000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(“------------------------- “ );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for(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ctr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ctr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fileName.length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ctr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++) { </a:t>
            </a:r>
          </a:p>
          <a:p>
            <a:pPr indent="4000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ctr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]);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	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</p:txBody>
      </p:sp>
      <p:sp>
        <p:nvSpPr>
          <p:cNvPr id="10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IN" sz="2400" dirty="0" smtClean="0"/>
              <a:t>Methods of</a:t>
            </a:r>
            <a:r>
              <a:rPr lang="en-IN" sz="2400" b="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sz="2400" dirty="0" smtClean="0"/>
              <a:t>File</a:t>
            </a:r>
            <a:r>
              <a:rPr lang="en-IN" sz="2400" b="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sz="2400" dirty="0" smtClean="0"/>
              <a:t>Class [4-4]</a:t>
            </a:r>
            <a:endParaRPr lang="en-IN" sz="2400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33804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algn="just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FileDescriptor</a:t>
            </a:r>
            <a:r>
              <a:rPr lang="en-US" sz="1800" dirty="0"/>
              <a:t> class provides access to the file descriptors that are maintained by the </a:t>
            </a:r>
            <a:r>
              <a:rPr lang="en-US" sz="1800" dirty="0" smtClean="0"/>
              <a:t>OS when </a:t>
            </a:r>
            <a:r>
              <a:rPr lang="en-US" sz="1800" dirty="0"/>
              <a:t>files and directories are being accessed. </a:t>
            </a:r>
            <a:endParaRPr lang="en-US" sz="1800" dirty="0" smtClean="0"/>
          </a:p>
          <a:p>
            <a:pPr algn="just"/>
            <a:r>
              <a:rPr lang="en-US" sz="1800" dirty="0" smtClean="0"/>
              <a:t>In </a:t>
            </a:r>
            <a:r>
              <a:rPr lang="en-US" sz="1800" dirty="0"/>
              <a:t>practical use, a file descriptor is used to create a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800" dirty="0"/>
              <a:t> or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800" dirty="0"/>
              <a:t> to contain it. </a:t>
            </a:r>
            <a:endParaRPr lang="en-US" sz="1800" dirty="0" smtClean="0"/>
          </a:p>
          <a:p>
            <a:pPr algn="just"/>
            <a:r>
              <a:rPr lang="en-US" sz="1800" dirty="0" smtClean="0"/>
              <a:t>File </a:t>
            </a:r>
            <a:r>
              <a:rPr lang="en-US" sz="1800" dirty="0"/>
              <a:t>descriptors should not be created on their own by applications as they are tied to the operating system. </a:t>
            </a:r>
            <a:endParaRPr lang="en-US" sz="1800" dirty="0" smtClean="0"/>
          </a:p>
          <a:p>
            <a:pPr algn="just"/>
            <a:r>
              <a:rPr lang="en-US" sz="1800" dirty="0"/>
              <a:t>The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FileDescriptor</a:t>
            </a:r>
            <a:r>
              <a:rPr lang="en-US" sz="1800" dirty="0"/>
              <a:t> class has the following public fields: </a:t>
            </a:r>
            <a:endParaRPr lang="en-US" sz="1800" dirty="0" smtClean="0"/>
          </a:p>
          <a:p>
            <a:pPr lvl="1" algn="just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static final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FileDescriptor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err </a:t>
            </a:r>
            <a:endParaRPr lang="en-US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algn="just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static final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FileDescriptor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endParaRPr lang="en-US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algn="just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static final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FileDescriptor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out </a:t>
            </a:r>
            <a:endParaRPr lang="en-US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/>
            <a:r>
              <a:rPr lang="en-IN" sz="1800" dirty="0"/>
              <a:t>Following are the </a:t>
            </a:r>
            <a:r>
              <a:rPr lang="en-IN" sz="1800" dirty="0" smtClean="0"/>
              <a:t>constructor and methods of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FileDescriptor</a:t>
            </a:r>
            <a:r>
              <a:rPr lang="en-US" sz="1800" dirty="0" smtClean="0"/>
              <a:t>: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FileDescriptor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sync()</a:t>
            </a:r>
          </a:p>
          <a:p>
            <a:pPr lvl="1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valid()</a:t>
            </a:r>
          </a:p>
          <a:p>
            <a:pPr lvl="1" algn="just"/>
            <a:endParaRPr lang="en-US" sz="1400" dirty="0" smtClean="0"/>
          </a:p>
          <a:p>
            <a:pPr lvl="1" algn="just"/>
            <a:endParaRPr lang="en-IN" sz="1400" dirty="0"/>
          </a:p>
          <a:p>
            <a:pPr algn="just"/>
            <a:endParaRPr lang="en-IN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>
              <a:buNone/>
            </a:pPr>
            <a:endParaRPr lang="en-IN" sz="2000" dirty="0" smtClean="0"/>
          </a:p>
          <a:p>
            <a:pPr algn="just"/>
            <a:endParaRPr lang="en-GB" sz="2000" b="1" dirty="0" smtClean="0"/>
          </a:p>
          <a:p>
            <a:pPr algn="just"/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FileDescriptor</a:t>
            </a:r>
            <a:r>
              <a:rPr lang="en-US" sz="2400" dirty="0" smtClean="0"/>
              <a:t> Class 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2495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/>
              <a:t>Data stream supports input/output of primitive data types and string values. The data streams implement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DataInput</a:t>
            </a:r>
            <a:r>
              <a:rPr lang="en-US" sz="2000" dirty="0"/>
              <a:t> or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DataOutput</a:t>
            </a:r>
            <a:r>
              <a:rPr lang="en-US" sz="2000" dirty="0"/>
              <a:t> interface. </a:t>
            </a:r>
          </a:p>
          <a:p>
            <a:r>
              <a:rPr lang="en-US" sz="2000" dirty="0"/>
              <a:t>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DataInput</a:t>
            </a:r>
            <a:r>
              <a:rPr lang="en-US" sz="2000" dirty="0"/>
              <a:t> interface has methods for: </a:t>
            </a:r>
          </a:p>
          <a:p>
            <a:pPr lvl="1"/>
            <a:r>
              <a:rPr lang="en-US" sz="1600" dirty="0"/>
              <a:t>Reading bytes from a binary stream and convert the data to any of the Java primitive types. </a:t>
            </a:r>
          </a:p>
          <a:p>
            <a:pPr lvl="1"/>
            <a:r>
              <a:rPr lang="en-US" sz="1600" dirty="0"/>
              <a:t>Converting data from Java modified Unicode Transmission Format (UTF)-8 format into string form. </a:t>
            </a:r>
            <a:endParaRPr lang="en-IN" sz="1600" b="1" dirty="0" smtClean="0"/>
          </a:p>
          <a:p>
            <a:r>
              <a:rPr lang="en-US" sz="2000" dirty="0"/>
              <a:t>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DataOutput</a:t>
            </a:r>
            <a:r>
              <a:rPr lang="en-US" sz="2000" dirty="0"/>
              <a:t> interface has methods for: </a:t>
            </a:r>
          </a:p>
          <a:p>
            <a:pPr lvl="1"/>
            <a:r>
              <a:rPr lang="en-US" sz="1600" dirty="0"/>
              <a:t>Converting data present in Java primitive type into a series of bytes and write them onto a binary stream. </a:t>
            </a:r>
          </a:p>
          <a:p>
            <a:pPr lvl="1"/>
            <a:r>
              <a:rPr lang="en-US" sz="1600" dirty="0"/>
              <a:t>Converting string data into Java-modified UTF-8 format and write it into a stream. </a:t>
            </a:r>
            <a:endParaRPr lang="en-IN" sz="1600" dirty="0" smtClean="0"/>
          </a:p>
          <a:p>
            <a:pPr algn="just"/>
            <a:endParaRPr lang="en-GB" sz="2000" b="1" dirty="0" smtClean="0"/>
          </a:p>
          <a:p>
            <a:pPr algn="just"/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/>
              <a:t>DataInput</a:t>
            </a:r>
            <a:r>
              <a:rPr lang="en-US" sz="2400" dirty="0" smtClean="0"/>
              <a:t> Interface </a:t>
            </a:r>
            <a:r>
              <a:rPr lang="en-US" sz="2400" dirty="0"/>
              <a:t>and </a:t>
            </a:r>
            <a:r>
              <a:rPr lang="en-US" sz="2400" dirty="0" err="1"/>
              <a:t>DataOutput</a:t>
            </a:r>
            <a:r>
              <a:rPr lang="en-US" sz="2400" dirty="0"/>
              <a:t> Interface 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5525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7"/>
          <p:cNvSpPr txBox="1">
            <a:spLocks/>
          </p:cNvSpPr>
          <p:nvPr/>
        </p:nvSpPr>
        <p:spPr bwMode="auto">
          <a:xfrm>
            <a:off x="475928" y="1061120"/>
            <a:ext cx="8371656" cy="56109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73735"/>
              </a:buClr>
              <a:buSzPct val="50000"/>
              <a:buFont typeface="Wingdings" pitchFamily="2" charset="2"/>
              <a:buChar char="u"/>
              <a:defRPr sz="32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5312F"/>
              </a:buClr>
              <a:buSzPct val="50000"/>
              <a:buFont typeface="Wingdings 2" pitchFamily="18" charset="2"/>
              <a:buChar char="²"/>
              <a:defRPr sz="28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85312F"/>
              </a:buClr>
              <a:buSzPct val="40000"/>
              <a:buFont typeface="Wingdings 2" pitchFamily="18" charset="2"/>
              <a:buChar char="³"/>
              <a:defRPr sz="2400" kern="1200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dirty="0" smtClean="0"/>
              <a:t>The methods in this interface are: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readBoolean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readByte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readDouble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readChar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readLine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readUTF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lnSpc>
                <a:spcPct val="100000"/>
              </a:lnSpc>
            </a:pPr>
            <a:r>
              <a:rPr lang="en-US" sz="1800" dirty="0" smtClean="0"/>
              <a:t>The following Code Snippet displays the use of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DataInput</a:t>
            </a:r>
            <a:r>
              <a:rPr lang="en-US" sz="1800" dirty="0" smtClean="0"/>
              <a:t> interface:</a:t>
            </a:r>
            <a:endParaRPr lang="en-GB" sz="1800" dirty="0" smtClean="0"/>
          </a:p>
          <a:p>
            <a:pPr lvl="1">
              <a:lnSpc>
                <a:spcPct val="100000"/>
              </a:lnSpc>
            </a:pPr>
            <a:endParaRPr lang="en-GB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>
              <a:lnSpc>
                <a:spcPct val="100000"/>
              </a:lnSpc>
            </a:pPr>
            <a:endParaRPr lang="en-GB" sz="1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Methods </a:t>
            </a:r>
            <a:r>
              <a:rPr lang="en-US" sz="2400" dirty="0"/>
              <a:t>of </a:t>
            </a:r>
            <a:r>
              <a:rPr lang="en-US" sz="2400" dirty="0" err="1"/>
              <a:t>DataInput</a:t>
            </a:r>
            <a:r>
              <a:rPr lang="en-US" sz="2400" dirty="0"/>
              <a:t> </a:t>
            </a:r>
            <a:r>
              <a:rPr lang="en-US" sz="2400" dirty="0" smtClean="0"/>
              <a:t>Interface 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67544" y="3914798"/>
            <a:ext cx="8208912" cy="233294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dis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(System.in);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double d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dis.readDouble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dis.readInt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catch(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e) {}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 	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544" y="3284984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189315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Methods of </a:t>
            </a:r>
            <a:r>
              <a:rPr lang="en-US" sz="2400" dirty="0" err="1" smtClean="0"/>
              <a:t>DataOutput</a:t>
            </a:r>
            <a:r>
              <a:rPr lang="en-US" sz="2400" dirty="0" smtClean="0"/>
              <a:t> Interface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1800" dirty="0" smtClean="0"/>
              <a:t>The important methods in this interface are:</a:t>
            </a:r>
          </a:p>
          <a:p>
            <a:pPr lvl="1"/>
            <a:r>
              <a:rPr lang="en-GB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writeBoolean</a:t>
            </a:r>
            <a:r>
              <a:rPr lang="en-GB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GB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  <a:r>
              <a:rPr lang="en-GB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writeByte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value</a:t>
            </a:r>
            <a:r>
              <a:rPr lang="en-GB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writeInt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value</a:t>
            </a:r>
            <a:r>
              <a:rPr lang="en-GB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writeDouble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(double value</a:t>
            </a:r>
            <a:r>
              <a:rPr lang="en-GB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writeChar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value</a:t>
            </a:r>
            <a:r>
              <a:rPr lang="en-GB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writeChars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(String value</a:t>
            </a:r>
            <a:r>
              <a:rPr lang="en-GB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writeUTF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(String value</a:t>
            </a:r>
            <a:r>
              <a:rPr lang="en-GB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800" dirty="0"/>
              <a:t>The following Code Snippet displays the use of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DataOutput</a:t>
            </a:r>
            <a:r>
              <a:rPr lang="en-US" sz="1800" dirty="0" smtClean="0"/>
              <a:t> interface</a:t>
            </a:r>
            <a:r>
              <a:rPr lang="en-US" sz="1800" dirty="0"/>
              <a:t>:</a:t>
            </a:r>
            <a:endParaRPr lang="en-GB" sz="1800" dirty="0"/>
          </a:p>
          <a:p>
            <a:pPr lvl="1"/>
            <a:endParaRPr lang="en-GB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/>
            <a:endParaRPr lang="en-GB" sz="1800" dirty="0"/>
          </a:p>
        </p:txBody>
      </p:sp>
      <p:sp>
        <p:nvSpPr>
          <p:cNvPr id="12" name="Rectangle 11"/>
          <p:cNvSpPr/>
          <p:nvPr/>
        </p:nvSpPr>
        <p:spPr>
          <a:xfrm>
            <a:off x="467544" y="4120390"/>
            <a:ext cx="8208912" cy="233294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try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outStream.writeBoolean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(true); 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outStream.writeDouble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(9.95);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catch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e) {}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	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544" y="3655540"/>
            <a:ext cx="1785950" cy="369332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1800" dirty="0" smtClean="0"/>
              <a:t>Code Snippet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xmlns="" val="278807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java.io Package [1-7]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/>
              <a:t>A stream represents many sources and destinations, such as disk files and memory arrays. </a:t>
            </a:r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is a sequence </a:t>
            </a:r>
            <a:r>
              <a:rPr lang="en-US" sz="2000" dirty="0" smtClean="0"/>
              <a:t>of </a:t>
            </a:r>
            <a:r>
              <a:rPr lang="en-US" sz="2000" dirty="0"/>
              <a:t>data. </a:t>
            </a:r>
            <a:endParaRPr lang="en-US" sz="2000" dirty="0" smtClean="0"/>
          </a:p>
          <a:p>
            <a:r>
              <a:rPr lang="en-US" sz="2000" dirty="0" smtClean="0"/>
              <a:t>An </a:t>
            </a:r>
            <a:r>
              <a:rPr lang="en-US" sz="2000" dirty="0"/>
              <a:t>I/O Stream represents an input source or an output destination. </a:t>
            </a:r>
          </a:p>
          <a:p>
            <a:r>
              <a:rPr lang="en-US" sz="2000" dirty="0"/>
              <a:t>Streams support many forms of data, such as simple bytes, </a:t>
            </a:r>
            <a:r>
              <a:rPr lang="en-US" sz="2000" dirty="0" smtClean="0"/>
              <a:t>primitive </a:t>
            </a:r>
            <a:r>
              <a:rPr lang="en-US" sz="2000" dirty="0"/>
              <a:t>date type, localized characters and so on. </a:t>
            </a:r>
            <a:endParaRPr lang="en-US" sz="2000" dirty="0" smtClean="0"/>
          </a:p>
          <a:p>
            <a:r>
              <a:rPr lang="en-US" sz="2000" dirty="0" smtClean="0"/>
              <a:t>Certain </a:t>
            </a:r>
            <a:r>
              <a:rPr lang="en-US" sz="2000" dirty="0"/>
              <a:t>streams allow data to pass and certain streams transform the data in an useful way.</a:t>
            </a:r>
          </a:p>
          <a:p>
            <a:r>
              <a:rPr lang="en-US" sz="2000" dirty="0"/>
              <a:t>However, all streams provide a simple model to programs to use them. </a:t>
            </a:r>
            <a:endParaRPr lang="en-US" sz="2000" dirty="0" smtClean="0"/>
          </a:p>
          <a:p>
            <a:r>
              <a:rPr lang="en-US" sz="2000" dirty="0" smtClean="0"/>
              <a:t>A </a:t>
            </a:r>
            <a:r>
              <a:rPr lang="en-US" sz="2000" dirty="0"/>
              <a:t>program uses an input stream </a:t>
            </a:r>
            <a:r>
              <a:rPr lang="en-US" sz="2000" dirty="0" smtClean="0"/>
              <a:t>to </a:t>
            </a:r>
            <a:r>
              <a:rPr lang="en-US" sz="2000" dirty="0"/>
              <a:t>read data from a source. It reads one item at a time.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1656024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java.io Package [2-7]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The following figure illustrates the input stream model: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The </a:t>
            </a:r>
            <a:r>
              <a:rPr lang="en-US" sz="2000" dirty="0"/>
              <a:t>following figure illustrates that a program uses an output stream to write data to a destination:</a:t>
            </a:r>
            <a:endParaRPr lang="en-GB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GB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1600" y="1427293"/>
            <a:ext cx="4318620" cy="22863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03848" y="4577888"/>
            <a:ext cx="3841999" cy="187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0167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java.io Package [3-7]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The following Code Snippet displays the working of byte streams using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2000" dirty="0"/>
              <a:t> </a:t>
            </a:r>
            <a:r>
              <a:rPr lang="en-US" sz="2000" dirty="0" smtClean="0"/>
              <a:t>class and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2000" dirty="0" smtClean="0">
                <a:cs typeface="Courier New" panose="02070309020205020404" pitchFamily="49" charset="0"/>
              </a:rPr>
              <a:t> class</a:t>
            </a:r>
            <a:r>
              <a:rPr lang="en-US" sz="2000" dirty="0"/>
              <a:t>:</a:t>
            </a:r>
            <a:endParaRPr lang="en-GB" sz="2000" dirty="0"/>
          </a:p>
        </p:txBody>
      </p:sp>
      <p:sp>
        <p:nvSpPr>
          <p:cNvPr id="7" name="Rectangle 6"/>
          <p:cNvSpPr/>
          <p:nvPr/>
        </p:nvSpPr>
        <p:spPr>
          <a:xfrm>
            <a:off x="467544" y="2255615"/>
            <a:ext cx="8208912" cy="381027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ByteStreamApp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void main(String[]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 throws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2857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null;</a:t>
            </a:r>
          </a:p>
          <a:p>
            <a:pPr indent="2857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null;</a:t>
            </a:r>
          </a:p>
          <a:p>
            <a:pPr indent="2857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4000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(“c:/java/hello.txt”);</a:t>
            </a:r>
          </a:p>
          <a:p>
            <a:pPr indent="4000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(“outagain.txt”);</a:t>
            </a:r>
          </a:p>
          <a:p>
            <a:pPr indent="4000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while ((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inObj.read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 != -1)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5143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outObj.write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7544" y="1625801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111598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java.io Package [4-7]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endParaRPr lang="en-GB" sz="2000" dirty="0" smtClean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 smtClean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 smtClean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 smtClean="0"/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endParaRPr lang="en-GB" sz="2000" dirty="0" smtClean="0"/>
          </a:p>
          <a:p>
            <a:pPr marL="0" indent="0">
              <a:buNone/>
            </a:pPr>
            <a:endParaRPr lang="en-GB" sz="2000" dirty="0"/>
          </a:p>
          <a:p>
            <a:r>
              <a:rPr lang="en-US" sz="2000" dirty="0" smtClean="0"/>
              <a:t>In the Code Snippet,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read()</a:t>
            </a:r>
            <a:r>
              <a:rPr lang="en-US" sz="2000" dirty="0">
                <a:cs typeface="Courier New" panose="02070309020205020404" pitchFamily="49" charset="0"/>
              </a:rPr>
              <a:t> </a:t>
            </a:r>
            <a:r>
              <a:rPr lang="en-US" sz="2000" dirty="0" smtClean="0"/>
              <a:t>method:</a:t>
            </a:r>
          </a:p>
          <a:p>
            <a:pPr lvl="1"/>
            <a:r>
              <a:rPr lang="en-US" sz="1600" dirty="0" smtClean="0"/>
              <a:t>Reads a character and returns an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/>
              <a:t>  </a:t>
            </a:r>
            <a:r>
              <a:rPr lang="en-US" sz="1600" dirty="0" smtClean="0"/>
              <a:t>value which indicates </a:t>
            </a:r>
            <a:r>
              <a:rPr lang="en-US" sz="1600" dirty="0"/>
              <a:t>that the end of the stream is reached by returning a value of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-1</a:t>
            </a:r>
            <a:r>
              <a:rPr lang="en-US" sz="1600" dirty="0"/>
              <a:t>.</a:t>
            </a:r>
            <a:endParaRPr lang="en-GB" sz="1600" dirty="0"/>
          </a:p>
        </p:txBody>
      </p:sp>
      <p:sp>
        <p:nvSpPr>
          <p:cNvPr id="7" name="Rectangle 6"/>
          <p:cNvSpPr/>
          <p:nvPr/>
        </p:nvSpPr>
        <p:spPr>
          <a:xfrm>
            <a:off x="467544" y="908720"/>
            <a:ext cx="8208912" cy="321934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400050"/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indent="342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finally {</a:t>
            </a:r>
          </a:p>
          <a:p>
            <a:pPr indent="5715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!= null) {</a:t>
            </a:r>
          </a:p>
          <a:p>
            <a:pPr indent="6858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inObj.close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6858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6858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!= null) {</a:t>
            </a:r>
          </a:p>
          <a:p>
            <a:pPr indent="8001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outObj.close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6858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5715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2857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	</a:t>
            </a:r>
          </a:p>
        </p:txBody>
      </p:sp>
    </p:spTree>
    <p:extLst>
      <p:ext uri="{BB962C8B-B14F-4D97-AF65-F5344CB8AC3E}">
        <p14:creationId xmlns:p14="http://schemas.microsoft.com/office/powerpoint/2010/main" xmlns="" val="20544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Objectives </a:t>
            </a:r>
            <a:endParaRPr lang="en-US" sz="2400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323528" y="908720"/>
            <a:ext cx="8820472" cy="5257800"/>
          </a:xfrm>
        </p:spPr>
        <p:txBody>
          <a:bodyPr/>
          <a:lstStyle/>
          <a:p>
            <a:r>
              <a:rPr lang="en-US" sz="2400" dirty="0" smtClean="0"/>
              <a:t>Define </a:t>
            </a:r>
            <a:r>
              <a:rPr lang="en-US" sz="2400" dirty="0"/>
              <a:t>data </a:t>
            </a:r>
            <a:r>
              <a:rPr lang="en-US" sz="2400" dirty="0" smtClean="0"/>
              <a:t>streams</a:t>
            </a:r>
            <a:endParaRPr lang="en-US" sz="2400" dirty="0"/>
          </a:p>
          <a:p>
            <a:r>
              <a:rPr lang="en-US" sz="2400" dirty="0"/>
              <a:t>Identify the need for </a:t>
            </a:r>
            <a:r>
              <a:rPr lang="en-US" sz="2400" dirty="0" smtClean="0"/>
              <a:t>streams</a:t>
            </a:r>
            <a:endParaRPr lang="en-US" sz="2400" dirty="0"/>
          </a:p>
          <a:p>
            <a:r>
              <a:rPr lang="en-US" sz="2400" dirty="0"/>
              <a:t>Identify the purpose of the File class, its constructors and </a:t>
            </a:r>
            <a:r>
              <a:rPr lang="en-US" sz="2400" dirty="0" smtClean="0"/>
              <a:t>methods </a:t>
            </a:r>
            <a:endParaRPr lang="en-US" sz="2400" dirty="0"/>
          </a:p>
          <a:p>
            <a:r>
              <a:rPr lang="en-US" sz="2400" dirty="0"/>
              <a:t>Describe the </a:t>
            </a:r>
            <a:r>
              <a:rPr lang="en-US" sz="2400" dirty="0" err="1"/>
              <a:t>DataInput</a:t>
            </a:r>
            <a:r>
              <a:rPr lang="en-US" sz="2400" dirty="0"/>
              <a:t> and </a:t>
            </a:r>
            <a:r>
              <a:rPr lang="en-US" sz="2400" dirty="0" err="1"/>
              <a:t>DataOutput</a:t>
            </a:r>
            <a:r>
              <a:rPr lang="en-US" sz="2400" dirty="0"/>
              <a:t> interfaces </a:t>
            </a:r>
          </a:p>
          <a:p>
            <a:r>
              <a:rPr lang="en-US" sz="2400" dirty="0"/>
              <a:t>Describe the byte stream and </a:t>
            </a:r>
            <a:r>
              <a:rPr lang="en-US" sz="2400" dirty="0" smtClean="0"/>
              <a:t>character </a:t>
            </a:r>
            <a:r>
              <a:rPr lang="en-US" sz="2400" dirty="0"/>
              <a:t>stream in the </a:t>
            </a:r>
            <a:r>
              <a:rPr lang="en-US" sz="2400" dirty="0" err="1"/>
              <a:t>java.io.package</a:t>
            </a:r>
            <a:r>
              <a:rPr lang="en-US" sz="2400" dirty="0"/>
              <a:t> </a:t>
            </a:r>
          </a:p>
          <a:p>
            <a:r>
              <a:rPr lang="en-US" sz="2400" dirty="0"/>
              <a:t>Explain the </a:t>
            </a:r>
            <a:r>
              <a:rPr lang="en-US" sz="2400" dirty="0" err="1"/>
              <a:t>InputStream</a:t>
            </a:r>
            <a:r>
              <a:rPr lang="en-US" sz="2400" dirty="0"/>
              <a:t> and </a:t>
            </a:r>
            <a:r>
              <a:rPr lang="en-US" sz="2400" dirty="0" err="1"/>
              <a:t>OutputStream</a:t>
            </a:r>
            <a:r>
              <a:rPr lang="en-US" sz="2400" dirty="0"/>
              <a:t> </a:t>
            </a:r>
            <a:r>
              <a:rPr lang="en-US" sz="2400" dirty="0" smtClean="0"/>
              <a:t>classes </a:t>
            </a:r>
            <a:endParaRPr lang="en-US" sz="2400" dirty="0"/>
          </a:p>
          <a:p>
            <a:r>
              <a:rPr lang="en-US" sz="2400" dirty="0"/>
              <a:t>Describe the </a:t>
            </a:r>
            <a:r>
              <a:rPr lang="en-US" sz="2400" dirty="0" err="1"/>
              <a:t>BufferedInputStream</a:t>
            </a:r>
            <a:r>
              <a:rPr lang="en-US" sz="2400" dirty="0"/>
              <a:t> and </a:t>
            </a:r>
            <a:r>
              <a:rPr lang="en-US" sz="2400" dirty="0" err="1"/>
              <a:t>BufferedOutputStream</a:t>
            </a:r>
            <a:r>
              <a:rPr lang="en-US" sz="2400" dirty="0"/>
              <a:t> classes </a:t>
            </a:r>
          </a:p>
          <a:p>
            <a:r>
              <a:rPr lang="en-US" sz="2400" dirty="0"/>
              <a:t>Describe Character stream classes </a:t>
            </a:r>
          </a:p>
          <a:p>
            <a:r>
              <a:rPr lang="en-US" sz="2400" dirty="0"/>
              <a:t>Describe the chaining of I/O systems </a:t>
            </a:r>
          </a:p>
          <a:p>
            <a:r>
              <a:rPr lang="en-US" sz="2400" dirty="0"/>
              <a:t>Define Serialization and describe the need and purpose of </a:t>
            </a:r>
            <a:r>
              <a:rPr lang="en-US" sz="2400" dirty="0" smtClean="0"/>
              <a:t>Serialization</a:t>
            </a:r>
          </a:p>
          <a:p>
            <a:endParaRPr lang="en-US" sz="24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java.io Package [5-7]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/>
              <a:t>A program that uses character streams adapts to the local character set and is </a:t>
            </a:r>
            <a:r>
              <a:rPr lang="en-US" sz="2000" dirty="0" smtClean="0"/>
              <a:t>ready </a:t>
            </a:r>
            <a:r>
              <a:rPr lang="en-US" sz="2000" dirty="0"/>
              <a:t>for internationalization.</a:t>
            </a:r>
          </a:p>
          <a:p>
            <a:r>
              <a:rPr lang="en-US" sz="2000" dirty="0"/>
              <a:t>All character stream classes are derived from 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Reader</a:t>
            </a:r>
            <a:r>
              <a:rPr lang="en-US" sz="2000" dirty="0"/>
              <a:t> and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Writer</a:t>
            </a:r>
            <a:r>
              <a:rPr lang="en-US" sz="2000" dirty="0"/>
              <a:t> class. </a:t>
            </a:r>
            <a:endParaRPr lang="en-US" sz="2000" dirty="0" smtClean="0"/>
          </a:p>
          <a:p>
            <a:r>
              <a:rPr lang="en-US" sz="2000" dirty="0" smtClean="0"/>
              <a:t>There </a:t>
            </a:r>
            <a:r>
              <a:rPr lang="en-US" sz="2000" dirty="0"/>
              <a:t>are character stream </a:t>
            </a:r>
            <a:r>
              <a:rPr lang="en-US" sz="2000" dirty="0" smtClean="0"/>
              <a:t>classes </a:t>
            </a:r>
            <a:r>
              <a:rPr lang="en-US" sz="2000" dirty="0"/>
              <a:t>that specialize in file I/O operations such as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FileReader</a:t>
            </a:r>
            <a:r>
              <a:rPr lang="en-US" sz="2000" dirty="0" smtClean="0"/>
              <a:t> and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FileWriter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The following Code Snippet displays the reading and writing of character streams using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FileReader</a:t>
            </a:r>
            <a:r>
              <a:rPr lang="en-US" sz="2000" dirty="0"/>
              <a:t> and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FileWriter</a:t>
            </a:r>
            <a:r>
              <a:rPr lang="en-US" sz="2000" dirty="0" smtClean="0">
                <a:cs typeface="Courier New" panose="02070309020205020404" pitchFamily="49" charset="0"/>
              </a:rPr>
              <a:t> class</a:t>
            </a:r>
            <a:r>
              <a:rPr lang="en-US" sz="2000" dirty="0" smtClean="0"/>
              <a:t>:</a:t>
            </a:r>
            <a:endParaRPr lang="en-GB" sz="2000" dirty="0"/>
          </a:p>
        </p:txBody>
      </p:sp>
      <p:sp>
        <p:nvSpPr>
          <p:cNvPr id="6" name="Rectangle 5"/>
          <p:cNvSpPr/>
          <p:nvPr/>
        </p:nvSpPr>
        <p:spPr>
          <a:xfrm>
            <a:off x="467544" y="4227238"/>
            <a:ext cx="8208912" cy="203748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java.io.FileReader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java.io.FileWriter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CharStreamApp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1143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void main(String[]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 throws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2286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FileReader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inObjStream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null;</a:t>
            </a:r>
          </a:p>
          <a:p>
            <a:pPr indent="2286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FileWriter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outObjStream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1311" y="3682026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4106455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java.io Package [6-7]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endParaRPr lang="en-GB" sz="2000" dirty="0" smtClean="0"/>
          </a:p>
          <a:p>
            <a:endParaRPr lang="en-GB" sz="2000" dirty="0"/>
          </a:p>
          <a:p>
            <a:endParaRPr lang="en-GB" sz="2000" dirty="0" smtClean="0"/>
          </a:p>
          <a:p>
            <a:endParaRPr lang="en-GB" sz="2000" dirty="0"/>
          </a:p>
          <a:p>
            <a:endParaRPr lang="en-GB" sz="2000" dirty="0" smtClean="0"/>
          </a:p>
          <a:p>
            <a:endParaRPr lang="en-GB" sz="2000" dirty="0"/>
          </a:p>
          <a:p>
            <a:endParaRPr lang="en-GB" sz="2000" dirty="0" smtClean="0"/>
          </a:p>
          <a:p>
            <a:endParaRPr lang="en-GB" sz="2000" dirty="0"/>
          </a:p>
          <a:p>
            <a:endParaRPr lang="en-GB" sz="2000" dirty="0" smtClean="0"/>
          </a:p>
          <a:p>
            <a:endParaRPr lang="en-GB" sz="2000" dirty="0"/>
          </a:p>
          <a:p>
            <a:endParaRPr lang="en-GB" sz="2000" dirty="0" smtClean="0"/>
          </a:p>
          <a:p>
            <a:r>
              <a:rPr lang="en-US" sz="2000" dirty="0"/>
              <a:t>Character streams act as wrappers for byte streams.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character stream </a:t>
            </a:r>
            <a:r>
              <a:rPr lang="en-US" sz="2000" dirty="0" smtClean="0"/>
              <a:t>manages translation between characters and bytes and uses the byte stream to perform the physical I/O operations</a:t>
            </a:r>
            <a:r>
              <a:rPr lang="en-US" sz="2000" dirty="0"/>
              <a:t>.</a:t>
            </a:r>
            <a:endParaRPr lang="en-GB" sz="2000" dirty="0"/>
          </a:p>
          <a:p>
            <a:endParaRPr lang="en-GB" sz="2000" dirty="0" smtClean="0"/>
          </a:p>
          <a:p>
            <a:endParaRPr lang="en-GB" sz="2000" dirty="0"/>
          </a:p>
          <a:p>
            <a:endParaRPr lang="en-GB" sz="2000" dirty="0" smtClean="0"/>
          </a:p>
          <a:p>
            <a:endParaRPr lang="en-GB" sz="2000" dirty="0"/>
          </a:p>
          <a:p>
            <a:endParaRPr lang="en-GB" sz="2000" dirty="0" smtClean="0"/>
          </a:p>
          <a:p>
            <a:endParaRPr lang="en-GB" sz="2000" dirty="0"/>
          </a:p>
        </p:txBody>
      </p:sp>
      <p:sp>
        <p:nvSpPr>
          <p:cNvPr id="6" name="Rectangle 5"/>
          <p:cNvSpPr/>
          <p:nvPr/>
        </p:nvSpPr>
        <p:spPr>
          <a:xfrm>
            <a:off x="467544" y="908720"/>
            <a:ext cx="8208912" cy="381027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228600"/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try {</a:t>
            </a:r>
          </a:p>
          <a:p>
            <a:pPr indent="342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inObjStream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FileReader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(“c:/java/hello.txt”);</a:t>
            </a:r>
          </a:p>
          <a:p>
            <a:pPr indent="342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outObjStream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FileWriter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(“charoutputagain.txt”);</a:t>
            </a:r>
          </a:p>
          <a:p>
            <a:pPr indent="342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indent="342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while ((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inObjStream.read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 != -1)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4572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outObjStream.write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indent="342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228600">
              <a:tabLst>
                <a:tab pos="228600" algn="l"/>
              </a:tabLst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finally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457200">
              <a:tabLst>
                <a:tab pos="228600" algn="l"/>
              </a:tabLst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inObjStream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!= null) {</a:t>
            </a:r>
          </a:p>
          <a:p>
            <a:pPr indent="571500">
              <a:tabLst>
                <a:tab pos="228600" algn="l"/>
              </a:tabLst>
            </a:pP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inObjStream.close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457200">
              <a:tabLst>
                <a:tab pos="228600" algn="l"/>
              </a:tabLst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285750">
              <a:tabLst>
                <a:tab pos="228600" algn="l"/>
              </a:tabLst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114300">
              <a:tabLst>
                <a:tab pos="228600" algn="l"/>
              </a:tabLst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endParaRPr lang="en-US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4939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java.io Package [7-7]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/>
              <a:t>Character I/O typically occurs in bigger units than single characters, such as a line that includes a string </a:t>
            </a:r>
            <a:r>
              <a:rPr lang="en-US" sz="2000" dirty="0" smtClean="0"/>
              <a:t>of </a:t>
            </a:r>
            <a:r>
              <a:rPr lang="en-US" sz="2000" dirty="0"/>
              <a:t>characters with a line terminator at the end. </a:t>
            </a:r>
          </a:p>
          <a:p>
            <a:r>
              <a:rPr lang="en-US" sz="2000" dirty="0"/>
              <a:t>A line terminator can be any one of the following:</a:t>
            </a:r>
          </a:p>
          <a:p>
            <a:pPr lvl="1"/>
            <a:r>
              <a:rPr lang="en-US" sz="1600" dirty="0"/>
              <a:t>Carriage-return/line-feed sequence (“\r\n”)</a:t>
            </a:r>
          </a:p>
          <a:p>
            <a:pPr lvl="1"/>
            <a:r>
              <a:rPr lang="en-US" sz="1600" dirty="0"/>
              <a:t>A single carriage-return (“\r”)</a:t>
            </a:r>
          </a:p>
          <a:p>
            <a:pPr lvl="1"/>
            <a:r>
              <a:rPr lang="en-US" sz="1600" dirty="0"/>
              <a:t>A single line-feed (“\n”). </a:t>
            </a:r>
            <a:endParaRPr lang="en-US" sz="1600" dirty="0" smtClean="0"/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BufferedReader.readLine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/>
              <a:t> and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/>
              <a:t> </a:t>
            </a:r>
            <a:r>
              <a:rPr lang="en-US" sz="2000" dirty="0" smtClean="0"/>
              <a:t>methods: </a:t>
            </a:r>
            <a:endParaRPr lang="en-US" sz="2000" dirty="0"/>
          </a:p>
          <a:p>
            <a:pPr lvl="1"/>
            <a:r>
              <a:rPr lang="en-US" sz="1800" dirty="0" smtClean="0"/>
              <a:t>The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readLine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800" dirty="0" smtClean="0"/>
              <a:t> method </a:t>
            </a:r>
            <a:r>
              <a:rPr lang="en-US" sz="1800" dirty="0"/>
              <a:t>returns a line of text with the line. </a:t>
            </a:r>
            <a:endParaRPr lang="en-US" sz="1800" dirty="0" smtClean="0"/>
          </a:p>
          <a:p>
            <a:pPr lvl="1"/>
            <a:r>
              <a:rPr lang="en-US" sz="1800" dirty="0" smtClean="0"/>
              <a:t>The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800" dirty="0" smtClean="0"/>
              <a:t> method outputs </a:t>
            </a:r>
            <a:r>
              <a:rPr lang="en-US" sz="1800" dirty="0"/>
              <a:t>each line on a new line as it appends the line terminator for the current operating system.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xmlns="" val="3827363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Methods </a:t>
            </a:r>
            <a:r>
              <a:rPr lang="en-US" sz="2400" dirty="0"/>
              <a:t>of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2400" dirty="0"/>
              <a:t> </a:t>
            </a:r>
            <a:r>
              <a:rPr lang="en-US" sz="2400" dirty="0" smtClean="0"/>
              <a:t>Class [1-2]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/>
              <a:t>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read()</a:t>
            </a:r>
            <a:r>
              <a:rPr lang="en-US" sz="2000" dirty="0"/>
              <a:t> method reads the next bytes of data from the input stream and returns an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 smtClean="0"/>
              <a:t> value in </a:t>
            </a:r>
            <a:r>
              <a:rPr lang="en-US" sz="2000" dirty="0"/>
              <a:t>the range of 0 to 255.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method returns -1 when end of file is reached.</a:t>
            </a:r>
          </a:p>
          <a:p>
            <a:pPr marL="400050" lvl="1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abstract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read() throws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available</a:t>
            </a: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 smtClean="0"/>
              <a:t>: </a:t>
            </a:r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available()</a:t>
            </a:r>
            <a:r>
              <a:rPr lang="en-US" sz="2000" dirty="0"/>
              <a:t> method returns the number of bytes that can be read without blocking. </a:t>
            </a:r>
            <a:endParaRPr lang="en-US" sz="2000" dirty="0" smtClean="0"/>
          </a:p>
          <a:p>
            <a:pPr marL="400050" lvl="1" indent="0">
              <a:buNone/>
            </a:pP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available() throws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close()</a:t>
            </a:r>
            <a:r>
              <a:rPr lang="en-US" sz="2000" dirty="0" smtClean="0"/>
              <a:t>: </a:t>
            </a:r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close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 smtClean="0"/>
              <a:t> method </a:t>
            </a:r>
            <a:r>
              <a:rPr lang="en-US" sz="2000" dirty="0"/>
              <a:t>closes the input stream. </a:t>
            </a:r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releases the system resources associated with </a:t>
            </a:r>
            <a:r>
              <a:rPr lang="en-US" sz="2000" dirty="0" smtClean="0"/>
              <a:t>the </a:t>
            </a:r>
            <a:r>
              <a:rPr lang="en-US" sz="2000" dirty="0"/>
              <a:t>stream. </a:t>
            </a:r>
          </a:p>
          <a:p>
            <a:pPr marL="400050" lvl="1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void close() throws </a:t>
            </a:r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endParaRPr lang="en-US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20562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Methods </a:t>
            </a:r>
            <a:r>
              <a:rPr lang="en-US" sz="2400" dirty="0"/>
              <a:t>of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smtClean="0"/>
              <a:t>Class [2-2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mark(</a:t>
            </a:r>
            <a:r>
              <a:rPr lang="en-US" sz="2000" b="1" u="sng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n)</a:t>
            </a:r>
            <a:r>
              <a:rPr lang="en-US" sz="2000" dirty="0" smtClean="0"/>
              <a:t>:</a:t>
            </a:r>
          </a:p>
          <a:p>
            <a:r>
              <a:rPr lang="en-US" sz="2000" dirty="0" smtClean="0"/>
              <a:t>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mark(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n)</a:t>
            </a:r>
            <a:r>
              <a:rPr lang="en-US" sz="2000" dirty="0"/>
              <a:t> method marks the current position in the stream and will remain valid until the </a:t>
            </a:r>
            <a:r>
              <a:rPr lang="en-US" sz="2000" dirty="0" smtClean="0"/>
              <a:t>number </a:t>
            </a:r>
            <a:r>
              <a:rPr lang="en-US" sz="2000" dirty="0"/>
              <a:t>of bytes specified in the variable,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2000" dirty="0"/>
              <a:t>, is read. </a:t>
            </a:r>
            <a:endParaRPr lang="en-US" sz="2000" dirty="0" smtClean="0"/>
          </a:p>
          <a:p>
            <a:r>
              <a:rPr lang="en-US" sz="2000" dirty="0" smtClean="0"/>
              <a:t>A </a:t>
            </a:r>
            <a:r>
              <a:rPr lang="en-US" sz="2000" dirty="0"/>
              <a:t>call to 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reset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 smtClean="0"/>
              <a:t> method </a:t>
            </a:r>
            <a:r>
              <a:rPr lang="en-US" sz="2000" dirty="0"/>
              <a:t>will position the </a:t>
            </a:r>
            <a:r>
              <a:rPr lang="en-US" sz="2000" dirty="0" smtClean="0"/>
              <a:t>pointer </a:t>
            </a:r>
            <a:r>
              <a:rPr lang="en-US" sz="2000" dirty="0"/>
              <a:t>to the last marked position.</a:t>
            </a:r>
          </a:p>
          <a:p>
            <a:pPr marL="400050" lvl="1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void mark(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readlimit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skip(long n)</a:t>
            </a:r>
            <a:r>
              <a:rPr lang="en-US" sz="2000" dirty="0" smtClean="0"/>
              <a:t>:</a:t>
            </a:r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skip(long n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sz="2000" dirty="0" smtClean="0"/>
              <a:t> method </a:t>
            </a:r>
            <a:r>
              <a:rPr lang="en-US" sz="2000" dirty="0"/>
              <a:t>skips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2000" dirty="0"/>
              <a:t> bytes of data while reading from an input stream.</a:t>
            </a:r>
          </a:p>
          <a:p>
            <a:pPr marL="400050" lvl="1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long skip(long n) throws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reset()</a:t>
            </a:r>
            <a:r>
              <a:rPr lang="en-US" sz="2000" dirty="0" smtClean="0"/>
              <a:t>:</a:t>
            </a:r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reset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 smtClean="0"/>
              <a:t> method </a:t>
            </a:r>
            <a:r>
              <a:rPr lang="en-US" sz="2000" dirty="0"/>
              <a:t>rests the reading pointer to the previously set mark in the stream.</a:t>
            </a:r>
          </a:p>
          <a:p>
            <a:pPr marL="400050" lvl="1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void reset() throws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endParaRPr lang="en-GB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9381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2400" dirty="0" smtClean="0"/>
              <a:t> Class [1-3]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smtClean="0"/>
              <a:t>File stream objects can be created by either passing the name of the file or a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lang="en-US" sz="2000" dirty="0"/>
              <a:t> </a:t>
            </a:r>
            <a:r>
              <a:rPr lang="en-US" sz="2000" dirty="0" smtClean="0"/>
              <a:t>object or a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FileDescriptor</a:t>
            </a:r>
            <a:r>
              <a:rPr lang="en-US" sz="2000" dirty="0" smtClean="0"/>
              <a:t> object </a:t>
            </a:r>
            <a:r>
              <a:rPr lang="en-US" sz="2000" dirty="0"/>
              <a:t>respectively. </a:t>
            </a:r>
            <a:endParaRPr lang="en-US" sz="2000" dirty="0" smtClean="0"/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2000" dirty="0" smtClean="0"/>
              <a:t> class </a:t>
            </a:r>
            <a:r>
              <a:rPr lang="en-US" sz="2000" dirty="0"/>
              <a:t>is used to read bytes from a file. </a:t>
            </a:r>
            <a:endParaRPr lang="en-US" sz="2000" dirty="0" smtClean="0"/>
          </a:p>
          <a:p>
            <a:r>
              <a:rPr lang="en-US" sz="2000" dirty="0" smtClean="0"/>
              <a:t>When an object of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2000" dirty="0"/>
              <a:t> </a:t>
            </a:r>
            <a:r>
              <a:rPr lang="en-US" sz="2000" dirty="0" smtClean="0"/>
              <a:t>class is created, it is also opened for reading. </a:t>
            </a:r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2000" dirty="0" smtClean="0"/>
              <a:t> class </a:t>
            </a:r>
            <a:r>
              <a:rPr lang="en-US" sz="2000" dirty="0"/>
              <a:t>overrides all the methods of 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2000" dirty="0" smtClean="0">
                <a:cs typeface="Courier New" panose="02070309020205020404" pitchFamily="49" charset="0"/>
              </a:rPr>
              <a:t> class</a:t>
            </a:r>
            <a:r>
              <a:rPr lang="en-US" sz="2000" dirty="0" smtClean="0"/>
              <a:t> </a:t>
            </a:r>
            <a:r>
              <a:rPr lang="en-US" sz="2000" dirty="0"/>
              <a:t>except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mark()</a:t>
            </a:r>
            <a:r>
              <a:rPr lang="en-US" sz="2000" dirty="0" smtClean="0"/>
              <a:t> and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reset() </a:t>
            </a:r>
            <a:r>
              <a:rPr lang="en-US" sz="2000" dirty="0"/>
              <a:t>methods.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reset()</a:t>
            </a:r>
            <a:r>
              <a:rPr lang="en-US" sz="2000" dirty="0" smtClean="0"/>
              <a:t> method </a:t>
            </a:r>
            <a:r>
              <a:rPr lang="en-US" sz="2000" dirty="0"/>
              <a:t>will generate an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Commonly used constructors of this class are as follows</a:t>
            </a:r>
            <a:r>
              <a:rPr lang="en-US" sz="2000" dirty="0" smtClean="0"/>
              <a:t>:</a:t>
            </a:r>
          </a:p>
          <a:p>
            <a:pPr lvl="1"/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(String 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sObj</a:t>
            </a:r>
            <a:r>
              <a:rPr lang="en-GB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(File 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fObj</a:t>
            </a:r>
            <a:r>
              <a:rPr lang="en-GB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FileDescriptor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fdObj</a:t>
            </a: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xmlns="" val="79309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2400" dirty="0" smtClean="0"/>
              <a:t> Class [2-3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The following Code </a:t>
            </a:r>
            <a:r>
              <a:rPr lang="en-US" sz="2000" dirty="0"/>
              <a:t>Snippet </a:t>
            </a:r>
            <a:r>
              <a:rPr lang="en-US" sz="2000" dirty="0" smtClean="0"/>
              <a:t>displays </a:t>
            </a:r>
            <a:r>
              <a:rPr lang="en-US" sz="2000" dirty="0"/>
              <a:t>the creation of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cs typeface="Courier New" panose="02070309020205020404" pitchFamily="49" charset="0"/>
              </a:rPr>
              <a:t>object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The following Code Snippet demonstrates how to create a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2000" dirty="0" smtClean="0">
                <a:cs typeface="Courier New" panose="02070309020205020404" pitchFamily="49" charset="0"/>
              </a:rPr>
              <a:t> object</a:t>
            </a:r>
            <a:r>
              <a:rPr lang="en-US" sz="2000" dirty="0" smtClean="0"/>
              <a:t> </a:t>
            </a:r>
            <a:r>
              <a:rPr lang="en-US" sz="2000" dirty="0"/>
              <a:t>using different </a:t>
            </a:r>
            <a:r>
              <a:rPr lang="en-US" sz="2000" dirty="0" smtClean="0"/>
              <a:t>constructors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endParaRPr lang="en-US" sz="20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67544" y="2330622"/>
            <a:ext cx="8208912" cy="116955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(“Helloworld.txt”);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File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File(“/command.doc”);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7544" y="1700808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  <p:sp>
        <p:nvSpPr>
          <p:cNvPr id="8" name="Rectangle 7"/>
          <p:cNvSpPr/>
          <p:nvPr/>
        </p:nvSpPr>
        <p:spPr>
          <a:xfrm>
            <a:off x="467544" y="5085184"/>
            <a:ext cx="8208912" cy="144655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void main(String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argv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[]){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7544" y="4509955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158460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2400" dirty="0" smtClean="0"/>
              <a:t> Class [3-3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</p:txBody>
      </p:sp>
      <p:sp>
        <p:nvSpPr>
          <p:cNvPr id="8" name="Rectangle 7"/>
          <p:cNvSpPr/>
          <p:nvPr/>
        </p:nvSpPr>
        <p:spPr>
          <a:xfrm>
            <a:off x="467544" y="980728"/>
            <a:ext cx="8208912" cy="351480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457200"/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intest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intest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(“D:/resources/Client.java”);</a:t>
            </a:r>
          </a:p>
          <a:p>
            <a:pPr indent="4572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indent="4572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while ((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intest.read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 &gt; -1) {</a:t>
            </a:r>
          </a:p>
          <a:p>
            <a:pPr indent="6858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StringBuffer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StringBuffer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8001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buf.append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((char)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indent="5715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buf.toString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indent="4572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342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catch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e) {</a:t>
            </a:r>
          </a:p>
          <a:p>
            <a:pPr indent="5715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e.getMessage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indent="342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xmlns="" val="370537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ByteArrayInputStream</a:t>
            </a:r>
            <a:r>
              <a:rPr lang="en-US" sz="2400" dirty="0" smtClean="0"/>
              <a:t> Class [1-2]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ByteArrayInputStream</a:t>
            </a:r>
            <a:r>
              <a:rPr lang="en-US" sz="2000" dirty="0"/>
              <a:t> </a:t>
            </a:r>
            <a:r>
              <a:rPr lang="en-US" sz="2000" dirty="0" smtClean="0"/>
              <a:t>contains a buffer that stores the bytes that are read from the stream</a:t>
            </a:r>
            <a:r>
              <a:rPr lang="en-US" sz="2000" dirty="0"/>
              <a:t>. </a:t>
            </a:r>
          </a:p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ByteArrayInputStream</a:t>
            </a:r>
            <a:r>
              <a:rPr lang="en-US" sz="2000" dirty="0" smtClean="0"/>
              <a:t> class uses a byte array as the source. </a:t>
            </a:r>
          </a:p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ByteArrayInputStream</a:t>
            </a:r>
            <a:r>
              <a:rPr lang="en-US" sz="2000" dirty="0" smtClean="0"/>
              <a:t> class has an internal counter, which keeps track of the next byte to be read. </a:t>
            </a:r>
          </a:p>
          <a:p>
            <a:r>
              <a:rPr lang="en-US" sz="2000" dirty="0" smtClean="0"/>
              <a:t>This class does not support any new methods. </a:t>
            </a:r>
          </a:p>
          <a:p>
            <a:r>
              <a:rPr lang="en-US" sz="2000" dirty="0" smtClean="0"/>
              <a:t>It only overrides the methods of 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2000" dirty="0" smtClean="0"/>
              <a:t> class such as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read()</a:t>
            </a:r>
            <a:r>
              <a:rPr lang="en-US" sz="2000" dirty="0" smtClean="0"/>
              <a:t>,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skip()</a:t>
            </a:r>
            <a:r>
              <a:rPr lang="en-US" sz="2000" dirty="0" smtClean="0"/>
              <a:t>,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available()</a:t>
            </a:r>
            <a:r>
              <a:rPr lang="en-US" sz="2000" dirty="0" smtClean="0"/>
              <a:t>, and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reset()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protected byte[] </a:t>
            </a:r>
            <a:r>
              <a:rPr lang="en-US" sz="2000" b="1" u="sng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buf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2000" dirty="0" smtClean="0"/>
              <a:t>This refers to an array of bytes that is provided by the creator of the stream. </a:t>
            </a:r>
          </a:p>
          <a:p>
            <a:pPr marL="0" indent="0">
              <a:buNone/>
            </a:pP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protected </a:t>
            </a:r>
            <a:r>
              <a:rPr lang="en-US" sz="2000" b="1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2000" b="1" u="sng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/>
              <a:t>This refers to the index greater than the last valid character in the input stream buffer. </a:t>
            </a:r>
          </a:p>
          <a:p>
            <a:pPr marL="0" indent="0">
              <a:buNone/>
            </a:pP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protected </a:t>
            </a:r>
            <a:r>
              <a:rPr lang="en-US" sz="2000" b="1" u="sng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mark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2000" dirty="0"/>
              <a:t>This refers to the currently marked position in the stream. </a:t>
            </a:r>
          </a:p>
        </p:txBody>
      </p:sp>
    </p:spTree>
    <p:extLst>
      <p:ext uri="{BB962C8B-B14F-4D97-AF65-F5344CB8AC3E}">
        <p14:creationId xmlns:p14="http://schemas.microsoft.com/office/powerpoint/2010/main" xmlns="" val="367763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ByteArrayInputStream</a:t>
            </a:r>
            <a:r>
              <a:rPr lang="en-US" sz="2400" dirty="0" smtClean="0"/>
              <a:t> Class [2-2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protected </a:t>
            </a:r>
            <a:r>
              <a:rPr lang="en-US" sz="2000" b="1" u="sng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u="sng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20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2000" dirty="0"/>
              <a:t>This refers to the index of the next character to be read from the input stream buffer.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The constructors of this class are as follows</a:t>
            </a:r>
            <a:r>
              <a:rPr lang="en-US" sz="2000" dirty="0" smtClean="0"/>
              <a:t>:</a:t>
            </a:r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ByteArrayInputStream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(byte[] b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ByteArrayInputStream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(byte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[] b,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start,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num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 smtClean="0"/>
              <a:t>The following Code </a:t>
            </a:r>
            <a:r>
              <a:rPr lang="en-US" sz="2000" dirty="0"/>
              <a:t>Snippet </a:t>
            </a:r>
            <a:r>
              <a:rPr lang="en-US" sz="2000" dirty="0" smtClean="0"/>
              <a:t>displays </a:t>
            </a:r>
            <a:r>
              <a:rPr lang="en-US" sz="2000" dirty="0"/>
              <a:t>the use of 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ByteArrayInputStream</a:t>
            </a:r>
            <a:r>
              <a:rPr lang="en-US" sz="2000" dirty="0" smtClean="0">
                <a:cs typeface="Courier New" panose="02070309020205020404" pitchFamily="49" charset="0"/>
              </a:rPr>
              <a:t> class</a:t>
            </a:r>
            <a:r>
              <a:rPr lang="en-US" sz="2000" dirty="0"/>
              <a:t>:</a:t>
            </a:r>
          </a:p>
        </p:txBody>
      </p:sp>
      <p:sp>
        <p:nvSpPr>
          <p:cNvPr id="6" name="Rectangle 5"/>
          <p:cNvSpPr/>
          <p:nvPr/>
        </p:nvSpPr>
        <p:spPr>
          <a:xfrm>
            <a:off x="467544" y="4436277"/>
            <a:ext cx="8208912" cy="146501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String content = “Hello World”;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Byte 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content.getBytes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ByteArrayInputStream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inputByte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ByteArrayInputStream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7544" y="3861048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  <p:sp>
        <p:nvSpPr>
          <p:cNvPr id="8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27379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Stream</a:t>
            </a:r>
            <a:r>
              <a:rPr lang="en-US" sz="2400" dirty="0" smtClean="0"/>
              <a:t> Classes</a:t>
            </a:r>
          </a:p>
        </p:txBody>
      </p:sp>
      <p:sp>
        <p:nvSpPr>
          <p:cNvPr id="7" name="Content Placeholder 1"/>
          <p:cNvSpPr>
            <a:spLocks noGrp="1"/>
          </p:cNvSpPr>
          <p:nvPr>
            <p:ph idx="1"/>
          </p:nvPr>
        </p:nvSpPr>
        <p:spPr>
          <a:xfrm>
            <a:off x="323528" y="836712"/>
            <a:ext cx="8371656" cy="5538936"/>
          </a:xfrm>
        </p:spPr>
        <p:txBody>
          <a:bodyPr/>
          <a:lstStyle/>
          <a:p>
            <a:pPr eaLnBrk="1" hangingPunct="1"/>
            <a:r>
              <a:rPr lang="en-IN" sz="2000" dirty="0" smtClean="0"/>
              <a:t>Java works with streams of data.	</a:t>
            </a:r>
          </a:p>
          <a:p>
            <a:pPr algn="just" eaLnBrk="1" hangingPunct="1"/>
            <a:r>
              <a:rPr lang="en-IN" sz="2000" dirty="0" smtClean="0"/>
              <a:t>A stream is a sequence	of data or logical entity that produces or consumes information. </a:t>
            </a:r>
          </a:p>
          <a:p>
            <a:pPr algn="just" eaLnBrk="1" hangingPunct="1"/>
            <a:r>
              <a:rPr lang="en-IN" sz="2000" dirty="0" smtClean="0"/>
              <a:t>A data stream is a channel through which data travels from a source to a destination.</a:t>
            </a:r>
          </a:p>
          <a:p>
            <a:pPr algn="just" eaLnBrk="1" hangingPunct="1"/>
            <a:r>
              <a:rPr lang="en-IN" sz="2000" dirty="0" smtClean="0"/>
              <a:t>This source or destination can be an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input</a:t>
            </a:r>
            <a:r>
              <a:rPr lang="en-IN" sz="2000" dirty="0" smtClean="0"/>
              <a:t> or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output </a:t>
            </a:r>
            <a:r>
              <a:rPr lang="en-IN" sz="2000" dirty="0" smtClean="0"/>
              <a:t>device, storage media or network computers. </a:t>
            </a:r>
          </a:p>
          <a:p>
            <a:pPr algn="just" eaLnBrk="1" hangingPunct="1"/>
            <a:r>
              <a:rPr lang="en-IN" sz="2000" dirty="0" smtClean="0"/>
              <a:t>A physical file can be read using	different types of streams, for example,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FileInputStream</a:t>
            </a:r>
            <a:r>
              <a:rPr lang="en-IN" sz="2000" dirty="0" smtClean="0"/>
              <a:t> or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FileReader</a:t>
            </a:r>
            <a:r>
              <a:rPr lang="en-IN" sz="2000" dirty="0" smtClean="0"/>
              <a:t>.</a:t>
            </a:r>
          </a:p>
          <a:p>
            <a:pPr eaLnBrk="1" hangingPunct="1"/>
            <a:r>
              <a:rPr lang="en-IN" sz="2000" dirty="0" smtClean="0"/>
              <a:t>Java uses such streams to perform various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input</a:t>
            </a:r>
            <a:r>
              <a:rPr lang="en-IN" sz="2000" dirty="0" smtClean="0"/>
              <a:t> and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output</a:t>
            </a:r>
            <a:r>
              <a:rPr lang="en-IN" sz="2000" dirty="0" smtClean="0"/>
              <a:t> operations. </a:t>
            </a:r>
          </a:p>
          <a:p>
            <a:pPr algn="just" eaLnBrk="1" hangingPunct="1"/>
            <a:r>
              <a:rPr lang="en-IN" sz="2000" dirty="0" smtClean="0"/>
              <a:t>The standard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input/output</a:t>
            </a:r>
            <a:r>
              <a:rPr lang="en-IN" sz="2000" dirty="0" smtClean="0"/>
              <a:t> stream in Java is represented by three fields of the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System</a:t>
            </a:r>
            <a:r>
              <a:rPr lang="en-IN" sz="2000" dirty="0" smtClean="0"/>
              <a:t> class:</a:t>
            </a:r>
          </a:p>
          <a:p>
            <a:pPr lvl="1" eaLnBrk="1" hangingPunct="1"/>
            <a:r>
              <a:rPr lang="en-IN" sz="1800" dirty="0" smtClean="0">
                <a:latin typeface="Courier New" pitchFamily="49" charset="0"/>
                <a:cs typeface="Courier New" pitchFamily="49" charset="0"/>
              </a:rPr>
              <a:t>in</a:t>
            </a:r>
            <a:r>
              <a:rPr lang="en-IN" sz="1800" dirty="0" smtClean="0">
                <a:cs typeface="Courier New" pitchFamily="49" charset="0"/>
              </a:rPr>
              <a:t>: </a:t>
            </a:r>
            <a:r>
              <a:rPr lang="en-IN" sz="1800" dirty="0" smtClean="0">
                <a:latin typeface="Courier New" pitchFamily="49" charset="0"/>
                <a:cs typeface="Courier New" pitchFamily="49" charset="0"/>
              </a:rPr>
              <a:t>T</a:t>
            </a:r>
            <a:r>
              <a:rPr lang="en-IN" sz="1800" dirty="0" smtClean="0"/>
              <a:t>he standard input stream is used for reading characters of data. </a:t>
            </a:r>
          </a:p>
          <a:p>
            <a:pPr lvl="1" eaLnBrk="1" hangingPunct="1"/>
            <a:r>
              <a:rPr lang="en-IN" sz="1800" dirty="0">
                <a:latin typeface="Courier New" pitchFamily="49" charset="0"/>
                <a:cs typeface="Courier New" pitchFamily="49" charset="0"/>
              </a:rPr>
              <a:t>o</a:t>
            </a:r>
            <a:r>
              <a:rPr lang="en-IN" sz="1800" dirty="0" smtClean="0">
                <a:latin typeface="Courier New" pitchFamily="49" charset="0"/>
                <a:cs typeface="Courier New" pitchFamily="49" charset="0"/>
              </a:rPr>
              <a:t>ut</a:t>
            </a:r>
            <a:r>
              <a:rPr lang="en-IN" sz="1800" dirty="0" smtClean="0">
                <a:cs typeface="Courier New" pitchFamily="49" charset="0"/>
              </a:rPr>
              <a:t>: </a:t>
            </a:r>
            <a:r>
              <a:rPr lang="en-IN" sz="1800" dirty="0" smtClean="0"/>
              <a:t>The standard output stream is used to typically display the output on the screen or any other output medium.</a:t>
            </a:r>
          </a:p>
          <a:p>
            <a:pPr lvl="1" eaLnBrk="1" hangingPunct="1"/>
            <a:r>
              <a:rPr lang="en-IN" sz="1800" dirty="0" smtClean="0">
                <a:latin typeface="Courier New" pitchFamily="49" charset="0"/>
                <a:cs typeface="Courier New" pitchFamily="49" charset="0"/>
              </a:rPr>
              <a:t>err:</a:t>
            </a:r>
            <a:r>
              <a:rPr lang="en-IN" sz="1800" dirty="0" smtClean="0">
                <a:cs typeface="Courier New" pitchFamily="49" charset="0"/>
              </a:rPr>
              <a:t> T</a:t>
            </a:r>
            <a:r>
              <a:rPr lang="en-IN" sz="1800" dirty="0" smtClean="0"/>
              <a:t>his is the standard error stream.	</a:t>
            </a:r>
          </a:p>
          <a:p>
            <a:pPr eaLnBrk="1" hangingPunct="1">
              <a:buNone/>
            </a:pPr>
            <a:r>
              <a:rPr lang="en-IN" sz="2000" dirty="0" smtClean="0"/>
              <a:t> </a:t>
            </a:r>
            <a:endParaRPr lang="en-US" sz="2000" dirty="0" smtClean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2400" dirty="0" smtClean="0"/>
              <a:t> Class </a:t>
            </a:r>
            <a:r>
              <a:rPr lang="en-US" sz="2400" dirty="0"/>
              <a:t>and its Subclasses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/>
              <a:t>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/>
              <a:t>class</a:t>
            </a:r>
            <a:r>
              <a:rPr lang="en-US" sz="2000" dirty="0" smtClean="0"/>
              <a:t> </a:t>
            </a:r>
            <a:r>
              <a:rPr lang="en-US" sz="2000" dirty="0"/>
              <a:t>is an abstract class that defines the method in which bytes or arrays of bytes </a:t>
            </a:r>
            <a:r>
              <a:rPr lang="en-US" sz="2000" dirty="0" smtClean="0"/>
              <a:t>are written to streams. </a:t>
            </a:r>
          </a:p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2000" dirty="0" smtClean="0"/>
              <a:t> and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2000" dirty="0" smtClean="0"/>
              <a:t> are the subclasses of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2000" dirty="0" smtClean="0">
                <a:cs typeface="Courier New" panose="02070309020205020404" pitchFamily="49" charset="0"/>
              </a:rPr>
              <a:t> class</a:t>
            </a:r>
            <a:r>
              <a:rPr lang="en-US" sz="2000" dirty="0"/>
              <a:t>.</a:t>
            </a:r>
            <a:endParaRPr lang="en-GB" sz="1600" dirty="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619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Methods in </a:t>
            </a:r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2400" dirty="0" smtClean="0"/>
              <a:t> Class</a:t>
            </a:r>
            <a:endParaRPr lang="en-IN" sz="2400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81341587"/>
              </p:ext>
            </p:extLst>
          </p:nvPr>
        </p:nvGraphicFramePr>
        <p:xfrm>
          <a:off x="109538" y="1124744"/>
          <a:ext cx="8820150" cy="53951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21651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2400" dirty="0" smtClean="0"/>
              <a:t> Class [1-2]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2000" dirty="0"/>
              <a:t> </a:t>
            </a:r>
            <a:r>
              <a:rPr lang="en-US" sz="2000" dirty="0" smtClean="0"/>
              <a:t>class creates an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2000" dirty="0" smtClean="0"/>
              <a:t> that is used to write bytes to a file</a:t>
            </a:r>
            <a:r>
              <a:rPr lang="en-US" sz="2000" dirty="0"/>
              <a:t>. </a:t>
            </a:r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2000" dirty="0" smtClean="0"/>
              <a:t> may </a:t>
            </a:r>
            <a:r>
              <a:rPr lang="en-US" sz="2000" dirty="0"/>
              <a:t>or may not create the file before opening it for output and it depends on the </a:t>
            </a:r>
            <a:r>
              <a:rPr lang="en-US" sz="2000" dirty="0" smtClean="0"/>
              <a:t>underlying </a:t>
            </a:r>
            <a:r>
              <a:rPr lang="en-US" sz="2000" dirty="0"/>
              <a:t>platform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Certain platforms allow only one file-writing object to open a file for writing. </a:t>
            </a:r>
          </a:p>
          <a:p>
            <a:r>
              <a:rPr lang="en-US" sz="2000" dirty="0" smtClean="0"/>
              <a:t>Therefore, if the file is already </a:t>
            </a:r>
            <a:r>
              <a:rPr lang="en-US" sz="2000" dirty="0"/>
              <a:t>open, the constructors in the class fail. </a:t>
            </a:r>
          </a:p>
          <a:p>
            <a:r>
              <a:rPr lang="en-US" sz="2000" dirty="0"/>
              <a:t>An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2000" dirty="0"/>
              <a:t> will be thrown only when a read-only file is opened. </a:t>
            </a:r>
            <a:endParaRPr lang="en-US" sz="2000" dirty="0" smtClean="0"/>
          </a:p>
          <a:p>
            <a:r>
              <a:rPr lang="en-US" sz="2000" dirty="0"/>
              <a:t>Some of the commonly used constructors of this class are as follows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(String filename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(File name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(String filename,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flag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(File name,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flag)</a:t>
            </a:r>
          </a:p>
        </p:txBody>
      </p:sp>
    </p:spTree>
    <p:extLst>
      <p:ext uri="{BB962C8B-B14F-4D97-AF65-F5344CB8AC3E}">
        <p14:creationId xmlns:p14="http://schemas.microsoft.com/office/powerpoint/2010/main" xmlns="" val="315321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2400" dirty="0" smtClean="0"/>
              <a:t> Class</a:t>
            </a:r>
            <a:r>
              <a:rPr lang="en-US" sz="2400" dirty="0"/>
              <a:t> </a:t>
            </a:r>
            <a:r>
              <a:rPr lang="en-US" sz="2400" dirty="0" smtClean="0"/>
              <a:t>[2-2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The following Code </a:t>
            </a:r>
            <a:r>
              <a:rPr lang="en-US" sz="2000" dirty="0"/>
              <a:t>Snippet </a:t>
            </a:r>
            <a:r>
              <a:rPr lang="en-US" sz="2000" dirty="0" smtClean="0"/>
              <a:t>displays </a:t>
            </a:r>
            <a:r>
              <a:rPr lang="en-US" sz="2000" dirty="0"/>
              <a:t>the use of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2000" dirty="0" smtClean="0">
                <a:cs typeface="Courier New" panose="02070309020205020404" pitchFamily="49" charset="0"/>
              </a:rPr>
              <a:t> class:</a:t>
            </a: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Code Snippet </a:t>
            </a:r>
            <a:r>
              <a:rPr lang="en-US" sz="2000" dirty="0" smtClean="0"/>
              <a:t>first </a:t>
            </a:r>
            <a:r>
              <a:rPr lang="en-US" sz="2000" dirty="0"/>
              <a:t>stores the content of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Stringvariable</a:t>
            </a:r>
            <a:r>
              <a:rPr lang="en-US" sz="2000" dirty="0"/>
              <a:t> in the byte array,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bufObj</a:t>
            </a:r>
            <a:r>
              <a:rPr lang="en-US" sz="2000" dirty="0"/>
              <a:t>, using 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getBytes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 smtClean="0"/>
              <a:t>method</a:t>
            </a:r>
            <a:r>
              <a:rPr lang="en-US" sz="2000" dirty="0"/>
              <a:t>.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Then, the </a:t>
            </a:r>
            <a:r>
              <a:rPr lang="en-US" sz="2000" dirty="0"/>
              <a:t>entire content of the byte array is written to the file,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Thought.txt</a:t>
            </a:r>
            <a:r>
              <a:rPr lang="en-US" sz="2000" dirty="0"/>
              <a:t>.</a:t>
            </a:r>
          </a:p>
        </p:txBody>
      </p:sp>
      <p:sp>
        <p:nvSpPr>
          <p:cNvPr id="6" name="Rectangle 5"/>
          <p:cNvSpPr/>
          <p:nvPr/>
        </p:nvSpPr>
        <p:spPr>
          <a:xfrm>
            <a:off x="404900" y="1977364"/>
            <a:ext cx="8208912" cy="222830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String temp = “One way to get the most out of life is to look upon it as an adventure.”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byte 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temp.getBytes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(“Thought.txt”);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fileObj.write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fileObj.close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40730" y="1467518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267124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2400" dirty="0" smtClean="0"/>
              <a:t> Class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2000" dirty="0" smtClean="0"/>
              <a:t> class </a:t>
            </a:r>
            <a:r>
              <a:rPr lang="en-US" sz="2000" dirty="0"/>
              <a:t>creates an output stream in which the data is written using a byte array. </a:t>
            </a:r>
          </a:p>
          <a:p>
            <a:r>
              <a:rPr lang="en-US" sz="2000" dirty="0"/>
              <a:t>It allows the output array to grow in size so as to accommodate the new data that is written. </a:t>
            </a:r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2000" dirty="0" smtClean="0"/>
              <a:t> class </a:t>
            </a:r>
            <a:r>
              <a:rPr lang="en-US" sz="2000" dirty="0"/>
              <a:t>defines two </a:t>
            </a:r>
            <a:r>
              <a:rPr lang="en-US" sz="2000" dirty="0" smtClean="0"/>
              <a:t>constructors which are as follows: </a:t>
            </a:r>
            <a:endParaRPr lang="en-US" sz="2000" dirty="0"/>
          </a:p>
          <a:p>
            <a:pPr lvl="1"/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size)</a:t>
            </a:r>
          </a:p>
        </p:txBody>
      </p:sp>
    </p:spTree>
    <p:extLst>
      <p:ext uri="{BB962C8B-B14F-4D97-AF65-F5344CB8AC3E}">
        <p14:creationId xmlns:p14="http://schemas.microsoft.com/office/powerpoint/2010/main" xmlns="" val="36655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Methods in </a:t>
            </a:r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2400" dirty="0" smtClean="0"/>
              <a:t> Class [1-2]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aphicFrame>
        <p:nvGraphicFramePr>
          <p:cNvPr id="6" name="Content Placeholder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42200637"/>
              </p:ext>
            </p:extLst>
          </p:nvPr>
        </p:nvGraphicFramePr>
        <p:xfrm>
          <a:off x="323850" y="1124744"/>
          <a:ext cx="8605838" cy="53951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136419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Methods in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2400" dirty="0"/>
              <a:t> </a:t>
            </a:r>
            <a:r>
              <a:rPr lang="en-US" sz="2400" dirty="0" smtClean="0"/>
              <a:t>Class [2-2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smtClean="0"/>
              <a:t>The following Code </a:t>
            </a:r>
            <a:r>
              <a:rPr lang="en-US" sz="2000" dirty="0"/>
              <a:t>Snippet </a:t>
            </a:r>
            <a:r>
              <a:rPr lang="en-US" sz="2000" dirty="0" smtClean="0"/>
              <a:t>displays </a:t>
            </a:r>
            <a:r>
              <a:rPr lang="en-US" sz="2000" dirty="0"/>
              <a:t>the use of 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smtClean="0"/>
              <a:t>class: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r>
              <a:rPr lang="en-US" sz="2000" dirty="0"/>
              <a:t>In the Code </a:t>
            </a:r>
            <a:r>
              <a:rPr lang="en-US" sz="2000" dirty="0" smtClean="0"/>
              <a:t>Snippet, </a:t>
            </a:r>
            <a:r>
              <a:rPr lang="en-US" sz="2000" dirty="0"/>
              <a:t>a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2000" dirty="0" smtClean="0"/>
              <a:t> object </a:t>
            </a:r>
            <a:r>
              <a:rPr lang="en-US" sz="2000" dirty="0"/>
              <a:t>is created and then the content from the </a:t>
            </a:r>
            <a:r>
              <a:rPr lang="en-US" sz="2000" dirty="0" smtClean="0"/>
              <a:t>byte array is written to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2000" dirty="0"/>
              <a:t> object</a:t>
            </a:r>
            <a:r>
              <a:rPr lang="en-US" sz="2000" dirty="0" smtClean="0"/>
              <a:t>. </a:t>
            </a:r>
          </a:p>
          <a:p>
            <a:r>
              <a:rPr lang="en-US" sz="2000" dirty="0" smtClean="0"/>
              <a:t>Finally, the content from the output stream </a:t>
            </a:r>
            <a:r>
              <a:rPr lang="en-US" sz="2000" dirty="0"/>
              <a:t>is converted to a string using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 smtClean="0"/>
              <a:t> method </a:t>
            </a:r>
            <a:r>
              <a:rPr lang="en-US" sz="2000" dirty="0"/>
              <a:t>and displayed.</a:t>
            </a:r>
          </a:p>
        </p:txBody>
      </p:sp>
      <p:sp>
        <p:nvSpPr>
          <p:cNvPr id="6" name="Rectangle 5"/>
          <p:cNvSpPr/>
          <p:nvPr/>
        </p:nvSpPr>
        <p:spPr>
          <a:xfrm>
            <a:off x="467544" y="2276037"/>
            <a:ext cx="8208912" cy="205594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“Hello World”;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byte[]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strObj.getBytes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ByteArrayOutputStream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byObj.write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(“The string is:” +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byObj.toString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7544" y="1700808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326678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Filter </a:t>
            </a:r>
            <a:r>
              <a:rPr lang="en-US" sz="2400" dirty="0" smtClean="0"/>
              <a:t>Streams</a:t>
            </a:r>
            <a:r>
              <a:rPr lang="en-US" sz="2400" dirty="0"/>
              <a:t> </a:t>
            </a:r>
            <a:r>
              <a:rPr lang="en-US" sz="2400" dirty="0" smtClean="0"/>
              <a:t>[1-8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/>
              <a:t>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FilterInputStream</a:t>
            </a:r>
            <a:r>
              <a:rPr lang="en-US" sz="2000" dirty="0"/>
              <a:t> class provides additional functionality by using an input stream as its basic source </a:t>
            </a:r>
            <a:r>
              <a:rPr lang="en-US" sz="2000" dirty="0" smtClean="0"/>
              <a:t>of </a:t>
            </a:r>
            <a:r>
              <a:rPr lang="en-US" sz="2000" dirty="0"/>
              <a:t>data.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FilterOutputStream</a:t>
            </a:r>
            <a:r>
              <a:rPr lang="en-US" sz="2000" dirty="0" smtClean="0">
                <a:cs typeface="Courier New" panose="02070309020205020404" pitchFamily="49" charset="0"/>
              </a:rPr>
              <a:t> class</a:t>
            </a:r>
            <a:r>
              <a:rPr lang="en-US" sz="2000" dirty="0" smtClean="0"/>
              <a:t> </a:t>
            </a:r>
            <a:r>
              <a:rPr lang="en-US" sz="2000" dirty="0"/>
              <a:t>streams are over existing output streams. </a:t>
            </a:r>
            <a:endParaRPr lang="en-US" sz="2000" dirty="0" smtClean="0"/>
          </a:p>
          <a:p>
            <a:r>
              <a:rPr lang="en-US" sz="2000" dirty="0" smtClean="0"/>
              <a:t>They </a:t>
            </a:r>
            <a:r>
              <a:rPr lang="en-US" sz="2000" dirty="0"/>
              <a:t>either transform </a:t>
            </a:r>
            <a:r>
              <a:rPr lang="en-US" sz="2000" dirty="0" smtClean="0"/>
              <a:t>the </a:t>
            </a:r>
            <a:r>
              <a:rPr lang="en-US" sz="2000" dirty="0"/>
              <a:t>data along the way or provide additional functionality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r>
              <a:rPr lang="en-US" sz="2000" b="1" u="sng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FilterInputStream</a:t>
            </a:r>
            <a:r>
              <a:rPr lang="en-US" sz="2000" b="1" dirty="0" smtClean="0"/>
              <a:t>:</a:t>
            </a:r>
          </a:p>
          <a:p>
            <a:r>
              <a:rPr lang="en-US" sz="2000" dirty="0" smtClean="0"/>
              <a:t>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FilterInputStream</a:t>
            </a:r>
            <a:r>
              <a:rPr lang="en-US" sz="2000" dirty="0"/>
              <a:t> </a:t>
            </a:r>
            <a:r>
              <a:rPr lang="en-US" sz="2000" dirty="0" smtClean="0"/>
              <a:t>class </a:t>
            </a:r>
            <a:r>
              <a:rPr lang="en-US" sz="2000" dirty="0"/>
              <a:t>overrides all the methods of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2000" dirty="0" smtClean="0"/>
              <a:t> class that pass all requests to the contained input stream. </a:t>
            </a:r>
          </a:p>
          <a:p>
            <a:r>
              <a:rPr lang="en-US" sz="2000" dirty="0" smtClean="0"/>
              <a:t>The subclasses can also override certain methods </a:t>
            </a:r>
            <a:r>
              <a:rPr lang="en-US" sz="2000" dirty="0"/>
              <a:t>and can provide additional methods and fields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Following are the fields and constructors for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java.io.FilterInputStream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/>
              <a:t>class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protected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</a:p>
          <a:p>
            <a:pPr lvl="1"/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protected </a:t>
            </a:r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FilterInputStream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in)</a:t>
            </a:r>
          </a:p>
        </p:txBody>
      </p:sp>
    </p:spTree>
    <p:extLst>
      <p:ext uri="{BB962C8B-B14F-4D97-AF65-F5344CB8AC3E}">
        <p14:creationId xmlns:p14="http://schemas.microsoft.com/office/powerpoint/2010/main" xmlns="" val="3758180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Filter </a:t>
            </a:r>
            <a:r>
              <a:rPr lang="en-US" sz="2400" dirty="0" smtClean="0"/>
              <a:t>Streams</a:t>
            </a:r>
            <a:r>
              <a:rPr lang="en-US" sz="2400" dirty="0"/>
              <a:t> </a:t>
            </a:r>
            <a:r>
              <a:rPr lang="en-US" sz="2400" dirty="0" smtClean="0"/>
              <a:t>[2-8]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smtClean="0"/>
              <a:t>Following </a:t>
            </a:r>
            <a:r>
              <a:rPr lang="en-US" sz="2000" dirty="0"/>
              <a:t>are the methods of this class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mark(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readlimit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markSupported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available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close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read(byte[] b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reset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skip(long n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read(byte[] b,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off,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2000" dirty="0" smtClean="0"/>
              <a:t>The following Code </a:t>
            </a:r>
            <a:r>
              <a:rPr lang="en-US" sz="2000" dirty="0"/>
              <a:t>Snippet </a:t>
            </a:r>
            <a:r>
              <a:rPr lang="en-US" sz="2000" dirty="0" smtClean="0"/>
              <a:t>demonstrates </a:t>
            </a:r>
            <a:r>
              <a:rPr lang="en-US" sz="2000" dirty="0"/>
              <a:t>the use of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FilterInputStream</a:t>
            </a:r>
            <a:r>
              <a:rPr lang="en-US" sz="2000" dirty="0" smtClean="0"/>
              <a:t> class</a:t>
            </a:r>
            <a:r>
              <a:rPr lang="en-US" sz="2000" dirty="0"/>
              <a:t>:</a:t>
            </a:r>
          </a:p>
        </p:txBody>
      </p:sp>
      <p:sp>
        <p:nvSpPr>
          <p:cNvPr id="6" name="Rectangle 5"/>
          <p:cNvSpPr/>
          <p:nvPr/>
        </p:nvSpPr>
        <p:spPr>
          <a:xfrm>
            <a:off x="467544" y="5156357"/>
            <a:ext cx="8208912" cy="115108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package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javaioapplication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java.io.BufferedInputStream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java.io.FilterInputStream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7544" y="4581128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2302022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Filter </a:t>
            </a:r>
            <a:r>
              <a:rPr lang="en-US" sz="2400" dirty="0" smtClean="0"/>
              <a:t>Streams</a:t>
            </a:r>
            <a:r>
              <a:rPr lang="en-US" sz="2400" dirty="0"/>
              <a:t> </a:t>
            </a:r>
            <a:r>
              <a:rPr lang="en-US" sz="2400" dirty="0" smtClean="0"/>
              <a:t>[3-8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467544" y="908720"/>
            <a:ext cx="8208912" cy="558306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FilterInputApplication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indent="1143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void main(String[]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 throws Exception {</a:t>
            </a:r>
          </a:p>
          <a:p>
            <a:pPr indent="2286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null;</a:t>
            </a:r>
          </a:p>
          <a:p>
            <a:pPr indent="2286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5715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creates input stream objects</a:t>
            </a:r>
          </a:p>
          <a:p>
            <a:pPr indent="5143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(“C:/Java/Hello.txt”);</a:t>
            </a:r>
          </a:p>
          <a:p>
            <a:pPr indent="5143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BufferedInputStream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indent="5143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reads and prints from filter input stream</a:t>
            </a:r>
          </a:p>
          <a:p>
            <a:pPr indent="5143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((char)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filterInputObj.read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indent="5143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((char)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filterInputObj.read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indent="5143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invokes mark at this position</a:t>
            </a:r>
          </a:p>
          <a:p>
            <a:pPr indent="5143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filterInputObj.mark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(0);</a:t>
            </a:r>
          </a:p>
          <a:p>
            <a:pPr indent="5143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(“mark() invoked”);</a:t>
            </a:r>
          </a:p>
          <a:p>
            <a:pPr indent="5143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((char)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filterInputObj.read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indent="5143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((char)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filterInputObj.read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catch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e)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8347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323528" y="907504"/>
            <a:ext cx="8371656" cy="5257800"/>
          </a:xfrm>
        </p:spPr>
        <p:txBody>
          <a:bodyPr/>
          <a:lstStyle/>
          <a:p>
            <a:pPr algn="just"/>
            <a:r>
              <a:rPr lang="en-IN" sz="2000" dirty="0" smtClean="0"/>
              <a:t>In Java, streams are required to perform	all the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input/output</a:t>
            </a:r>
            <a:r>
              <a:rPr lang="en-IN" sz="2000" dirty="0" smtClean="0"/>
              <a:t> (I/O) operations.</a:t>
            </a:r>
          </a:p>
          <a:p>
            <a:r>
              <a:rPr lang="en-IN" sz="2000" dirty="0" smtClean="0"/>
              <a:t>Thus,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Stream</a:t>
            </a:r>
            <a:r>
              <a:rPr lang="en-IN" sz="2000" dirty="0" smtClean="0"/>
              <a:t> classes help in: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Need for </a:t>
            </a:r>
            <a:r>
              <a:rPr lang="en-US" sz="2400" dirty="0"/>
              <a:t>Stream</a:t>
            </a:r>
            <a:r>
              <a:rPr lang="en-US" sz="2400" dirty="0" smtClean="0"/>
              <a:t> Classes</a:t>
            </a:r>
            <a:endParaRPr lang="en-IN" sz="2400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467544" y="2231654"/>
          <a:ext cx="8208912" cy="3357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Filter </a:t>
            </a:r>
            <a:r>
              <a:rPr lang="en-US" sz="2400" dirty="0" smtClean="0"/>
              <a:t>Streams</a:t>
            </a:r>
            <a:r>
              <a:rPr lang="en-US" sz="2400" dirty="0"/>
              <a:t> </a:t>
            </a:r>
            <a:r>
              <a:rPr lang="en-US" sz="2400" dirty="0" smtClean="0"/>
              <a:t>[4-8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467544" y="908720"/>
            <a:ext cx="8208912" cy="381027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342900"/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prints if any I/O error occurs</a:t>
            </a:r>
          </a:p>
          <a:p>
            <a:pPr indent="342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e.printStackTrace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2286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finally {</a:t>
            </a:r>
          </a:p>
          <a:p>
            <a:pPr indent="4572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releases system resources associated with the stream</a:t>
            </a:r>
          </a:p>
          <a:p>
            <a:pPr indent="4572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!= null) {</a:t>
            </a:r>
          </a:p>
          <a:p>
            <a:pPr indent="5715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inputObj.close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4572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2286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!= null) {</a:t>
            </a:r>
          </a:p>
          <a:p>
            <a:pPr indent="6286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filterInputObj.close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6286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pPr indent="342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1714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xmlns="" val="134938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Filter </a:t>
            </a:r>
            <a:r>
              <a:rPr lang="en-US" sz="2400" dirty="0" smtClean="0"/>
              <a:t>Streams</a:t>
            </a:r>
            <a:r>
              <a:rPr lang="en-US" sz="2400" dirty="0"/>
              <a:t> </a:t>
            </a:r>
            <a:r>
              <a:rPr lang="en-US" sz="2400" dirty="0" smtClean="0"/>
              <a:t>[5-8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b="1" u="sng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FilterOutputStream</a:t>
            </a:r>
            <a:r>
              <a:rPr lang="en-US" sz="2000" b="1" u="sng" dirty="0" smtClean="0">
                <a:cs typeface="Courier New" panose="02070309020205020404" pitchFamily="49" charset="0"/>
              </a:rPr>
              <a:t> Class</a:t>
            </a:r>
            <a:r>
              <a:rPr lang="en-US" sz="2000" b="1" dirty="0" smtClean="0"/>
              <a:t>:</a:t>
            </a:r>
          </a:p>
          <a:p>
            <a:r>
              <a:rPr lang="en-US" sz="2000" dirty="0" smtClean="0"/>
              <a:t>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FilterOutputStream</a:t>
            </a:r>
            <a:r>
              <a:rPr lang="en-US" sz="2000" dirty="0" smtClean="0"/>
              <a:t> class overrides all methods of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OutputStreamclass</a:t>
            </a:r>
            <a:r>
              <a:rPr lang="en-US" sz="2000" dirty="0" smtClean="0"/>
              <a:t> that pass all requests to the underlying output stream. </a:t>
            </a:r>
          </a:p>
          <a:p>
            <a:r>
              <a:rPr lang="en-US" sz="2000" dirty="0" smtClean="0"/>
              <a:t>Subclasses of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FilterOutputStream</a:t>
            </a:r>
            <a:r>
              <a:rPr lang="en-US" sz="2000" dirty="0" smtClean="0">
                <a:cs typeface="Courier New" panose="02070309020205020404" pitchFamily="49" charset="0"/>
              </a:rPr>
              <a:t> can</a:t>
            </a:r>
            <a:r>
              <a:rPr lang="en-US" sz="2000" dirty="0" smtClean="0"/>
              <a:t> also override certain methods and give additional methods and fields.</a:t>
            </a:r>
          </a:p>
          <a:p>
            <a:r>
              <a:rPr lang="en-US" sz="2000" dirty="0" smtClean="0"/>
              <a:t>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java.io.FilterOutputStream</a:t>
            </a:r>
            <a:r>
              <a:rPr lang="en-US" sz="2000" dirty="0" smtClean="0"/>
              <a:t> class includes the protected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OutputStreamout</a:t>
            </a:r>
            <a:r>
              <a:rPr lang="en-US" sz="2000" dirty="0" smtClean="0"/>
              <a:t> field, which is the output stream to be filtered.</a:t>
            </a:r>
          </a:p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FilterOutputStream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out) </a:t>
            </a:r>
            <a:r>
              <a:rPr lang="en-US" sz="2000" dirty="0" smtClean="0"/>
              <a:t>is the constructor of this class. </a:t>
            </a:r>
          </a:p>
          <a:p>
            <a:r>
              <a:rPr lang="en-US" sz="2000" dirty="0" smtClean="0"/>
              <a:t>This creates an output stream filter that exist class over the defined output stream.</a:t>
            </a:r>
            <a:endParaRPr lang="en-US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671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Filter </a:t>
            </a:r>
            <a:r>
              <a:rPr lang="en-US" sz="2400" dirty="0" smtClean="0"/>
              <a:t>Streams</a:t>
            </a:r>
            <a:r>
              <a:rPr lang="en-US" sz="2400" dirty="0"/>
              <a:t> </a:t>
            </a:r>
            <a:r>
              <a:rPr lang="en-US" sz="2400" dirty="0" smtClean="0"/>
              <a:t>[6-8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The following Code </a:t>
            </a:r>
            <a:r>
              <a:rPr lang="en-US" sz="2000" dirty="0"/>
              <a:t>Snippet </a:t>
            </a:r>
            <a:r>
              <a:rPr lang="en-US" sz="2000" dirty="0" smtClean="0"/>
              <a:t>demonstrates </a:t>
            </a:r>
            <a:r>
              <a:rPr lang="en-US" sz="2000" dirty="0"/>
              <a:t>the use of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FilterOutputStream</a:t>
            </a:r>
            <a:r>
              <a:rPr lang="en-US" sz="2000" dirty="0" smtClean="0">
                <a:cs typeface="Courier New" panose="02070309020205020404" pitchFamily="49" charset="0"/>
              </a:rPr>
              <a:t> class:</a:t>
            </a:r>
            <a:endParaRPr lang="en-US" sz="2000" dirty="0"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7544" y="2348045"/>
            <a:ext cx="8208912" cy="381027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java.io.FilterOutputStream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FilterOutputApplication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1714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void main(String[]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 throws Exception {</a:t>
            </a:r>
          </a:p>
          <a:p>
            <a:pPr indent="1714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null; </a:t>
            </a:r>
          </a:p>
          <a:p>
            <a:pPr indent="1714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filterOutputStreamObj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indent="1714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filterInputStreamObj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null;</a:t>
            </a:r>
          </a:p>
          <a:p>
            <a:pPr indent="1714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byte[]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{81, 82, 83, 84, 85};</a:t>
            </a:r>
          </a:p>
          <a:p>
            <a:pPr indent="1714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=0;</a:t>
            </a:r>
          </a:p>
          <a:p>
            <a:pPr indent="1714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char c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7544" y="1772816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218942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Filter </a:t>
            </a:r>
            <a:r>
              <a:rPr lang="en-US" sz="2400" dirty="0" smtClean="0"/>
              <a:t>Streams</a:t>
            </a:r>
            <a:r>
              <a:rPr lang="en-US" sz="2400" dirty="0"/>
              <a:t> </a:t>
            </a:r>
            <a:r>
              <a:rPr lang="en-US" sz="2400" dirty="0" smtClean="0"/>
              <a:t>[7-8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7544" y="908720"/>
            <a:ext cx="8208912" cy="533684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171450"/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encloses the creation of stream objects within try-catch block</a:t>
            </a:r>
          </a:p>
          <a:p>
            <a:pPr indent="1714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try{</a:t>
            </a:r>
          </a:p>
          <a:p>
            <a:pPr indent="1714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creates output stream objects</a:t>
            </a:r>
          </a:p>
          <a:p>
            <a:pPr indent="1714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(“C:/Java/test.txt”);</a:t>
            </a:r>
          </a:p>
          <a:p>
            <a:pPr indent="1714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filterOutputStreamObj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OutputStreamObj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writes to the output stream from </a:t>
            </a:r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bufObj</a:t>
            </a:r>
            <a:endParaRPr lang="en-US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indent="342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filterOutputStreamObj.write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indent="342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forces the byte contents to be written to the stream</a:t>
            </a:r>
          </a:p>
          <a:p>
            <a:pPr indent="342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filterOutputStreamObj.flush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342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creates an input stream object</a:t>
            </a:r>
          </a:p>
          <a:p>
            <a:pPr indent="342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filterInputStreamObj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(“C:/Java/test.txt”);</a:t>
            </a:r>
          </a:p>
          <a:p>
            <a:pPr indent="342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while((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filterInputStreamObj.read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())!=-1)</a:t>
            </a:r>
          </a:p>
          <a:p>
            <a:pPr indent="342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 // converts integer to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character</a:t>
            </a:r>
          </a:p>
          <a:p>
            <a:pPr indent="4572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 = (char)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indent="4572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prints the character read</a:t>
            </a:r>
          </a:p>
          <a:p>
            <a:pPr indent="4572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(“Character read after conversion is: “+ c);</a:t>
            </a:r>
          </a:p>
          <a:p>
            <a:pPr indent="457200"/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xmlns="" val="345231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Filter </a:t>
            </a:r>
            <a:r>
              <a:rPr lang="en-US" sz="2400" dirty="0" smtClean="0"/>
              <a:t>Streams [8-8]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7544" y="908720"/>
            <a:ext cx="8208912" cy="233294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342900"/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catch(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e){</a:t>
            </a:r>
          </a:p>
          <a:p>
            <a:pPr indent="4572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checks for any I/O errors</a:t>
            </a:r>
          </a:p>
          <a:p>
            <a:pPr indent="4572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(“Close() is invoked prior to write()”);</a:t>
            </a:r>
          </a:p>
          <a:p>
            <a:pPr indent="4572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}finally{</a:t>
            </a:r>
          </a:p>
          <a:p>
            <a:pPr indent="5715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 releases system resources associated with the stream</a:t>
            </a:r>
          </a:p>
          <a:p>
            <a:pPr indent="5715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!=null)</a:t>
            </a:r>
          </a:p>
          <a:p>
            <a:pPr indent="6858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OutputStreamObj.close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4572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if(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filterOutputStreamObj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!=null)</a:t>
            </a:r>
          </a:p>
        </p:txBody>
      </p:sp>
    </p:spTree>
    <p:extLst>
      <p:ext uri="{BB962C8B-B14F-4D97-AF65-F5344CB8AC3E}">
        <p14:creationId xmlns:p14="http://schemas.microsoft.com/office/powerpoint/2010/main" xmlns="" val="229490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Buffered Streams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/>
              <a:t>A buffer is a temporary storage area for data. </a:t>
            </a:r>
            <a:endParaRPr lang="en-US" sz="2000" dirty="0" smtClean="0"/>
          </a:p>
          <a:p>
            <a:r>
              <a:rPr lang="en-US" sz="2000" dirty="0" smtClean="0"/>
              <a:t>By </a:t>
            </a:r>
            <a:r>
              <a:rPr lang="en-US" sz="2000" dirty="0"/>
              <a:t>storing the data in a buffer, time is saved as data is </a:t>
            </a:r>
            <a:r>
              <a:rPr lang="en-US" sz="2000" dirty="0" smtClean="0"/>
              <a:t>immediately </a:t>
            </a:r>
            <a:r>
              <a:rPr lang="en-US" sz="2000" dirty="0"/>
              <a:t>received from the buffer instead of going back to the original source of the data.</a:t>
            </a:r>
          </a:p>
          <a:p>
            <a:r>
              <a:rPr lang="en-US" sz="2000" dirty="0"/>
              <a:t>Java uses buffered input and output to temporarily cache data read from or written to a stream. </a:t>
            </a:r>
            <a:endParaRPr lang="en-US" sz="2000" dirty="0" smtClean="0"/>
          </a:p>
          <a:p>
            <a:r>
              <a:rPr lang="en-US" sz="2000" dirty="0" smtClean="0"/>
              <a:t>This helps </a:t>
            </a:r>
            <a:r>
              <a:rPr lang="en-US" sz="2000" dirty="0"/>
              <a:t>programs to read or write small amounts of data without adversely affecting the performance of </a:t>
            </a:r>
            <a:r>
              <a:rPr lang="en-US" sz="2000" dirty="0" smtClean="0"/>
              <a:t>the </a:t>
            </a:r>
            <a:r>
              <a:rPr lang="en-US" sz="2000" dirty="0"/>
              <a:t>system. </a:t>
            </a:r>
            <a:endParaRPr lang="en-US" sz="2000" dirty="0" smtClean="0"/>
          </a:p>
          <a:p>
            <a:r>
              <a:rPr lang="en-US" sz="2000" dirty="0" smtClean="0"/>
              <a:t>Buffer </a:t>
            </a:r>
            <a:r>
              <a:rPr lang="en-US" sz="2000" dirty="0"/>
              <a:t>allows skipping, marking, and resetting of the stream.</a:t>
            </a:r>
          </a:p>
          <a:p>
            <a:r>
              <a:rPr lang="en-US" sz="2000" dirty="0"/>
              <a:t>Filters operate on the buffer, which is located between the program and the destination of the buffered </a:t>
            </a:r>
            <a:r>
              <a:rPr lang="en-US" sz="2000" dirty="0" smtClean="0"/>
              <a:t>stream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xmlns="" val="2608359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BufferedInputStream</a:t>
            </a:r>
            <a:r>
              <a:rPr lang="en-US" sz="2400" dirty="0" smtClean="0"/>
              <a:t> Class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BufferedInputStream</a:t>
            </a:r>
            <a:r>
              <a:rPr lang="en-US" sz="2000" dirty="0" smtClean="0"/>
              <a:t> class </a:t>
            </a:r>
            <a:r>
              <a:rPr lang="en-US" sz="2000" dirty="0"/>
              <a:t>allows the programmer to wrap any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2000" dirty="0" smtClean="0"/>
              <a:t> class </a:t>
            </a:r>
            <a:r>
              <a:rPr lang="en-US" sz="2000" dirty="0"/>
              <a:t>into a buffered </a:t>
            </a:r>
            <a:r>
              <a:rPr lang="en-US" sz="2000" dirty="0" smtClean="0"/>
              <a:t>stream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BufferedInputStream</a:t>
            </a:r>
            <a:r>
              <a:rPr lang="en-US" sz="2000" dirty="0" smtClean="0"/>
              <a:t> act </a:t>
            </a:r>
            <a:r>
              <a:rPr lang="en-US" sz="2000" dirty="0"/>
              <a:t>as a cache for inputs. </a:t>
            </a:r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does so by creating the array of bytes </a:t>
            </a:r>
            <a:r>
              <a:rPr lang="en-US" sz="2000" dirty="0" smtClean="0"/>
              <a:t>which </a:t>
            </a:r>
            <a:r>
              <a:rPr lang="en-US" sz="2000" dirty="0"/>
              <a:t>are utilized for future reading. </a:t>
            </a:r>
          </a:p>
          <a:p>
            <a:r>
              <a:rPr lang="en-US" sz="2000" dirty="0"/>
              <a:t>The simplest way to read data from an instance of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BufferedInputStream</a:t>
            </a:r>
            <a:r>
              <a:rPr lang="en-US" sz="2000" dirty="0" smtClean="0"/>
              <a:t> class </a:t>
            </a:r>
            <a:r>
              <a:rPr lang="en-US" sz="2000" dirty="0"/>
              <a:t>is to invoke its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read() </a:t>
            </a:r>
            <a:r>
              <a:rPr lang="en-US" sz="2000" dirty="0" smtClean="0"/>
              <a:t>method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BufferedInputStream</a:t>
            </a:r>
            <a:r>
              <a:rPr lang="en-US" sz="2000" dirty="0" smtClean="0"/>
              <a:t> class </a:t>
            </a:r>
            <a:r>
              <a:rPr lang="en-US" sz="2000" dirty="0"/>
              <a:t>also supports 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mark() </a:t>
            </a:r>
            <a:r>
              <a:rPr lang="en-US" sz="2000" dirty="0"/>
              <a:t>and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reset() </a:t>
            </a:r>
            <a:r>
              <a:rPr lang="en-US" sz="2000" dirty="0" smtClean="0"/>
              <a:t>methods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function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markSupported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 smtClean="0"/>
              <a:t>will </a:t>
            </a:r>
            <a:r>
              <a:rPr lang="en-US" sz="2000" dirty="0"/>
              <a:t>return true if it is </a:t>
            </a:r>
            <a:r>
              <a:rPr lang="en-US" sz="2000" dirty="0" smtClean="0"/>
              <a:t>supported.</a:t>
            </a:r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BufferedInputStream</a:t>
            </a:r>
            <a:r>
              <a:rPr lang="en-US" sz="2000" dirty="0" smtClean="0"/>
              <a:t> class </a:t>
            </a:r>
            <a:r>
              <a:rPr lang="en-US" sz="2000" dirty="0"/>
              <a:t>defines two constructors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BufferedInputStream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BufferedInputStream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size)</a:t>
            </a:r>
          </a:p>
        </p:txBody>
      </p:sp>
    </p:spTree>
    <p:extLst>
      <p:ext uri="{BB962C8B-B14F-4D97-AF65-F5344CB8AC3E}">
        <p14:creationId xmlns:p14="http://schemas.microsoft.com/office/powerpoint/2010/main" xmlns="" val="349186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BufferedOutputStream</a:t>
            </a:r>
            <a:r>
              <a:rPr lang="en-US" sz="2400" dirty="0"/>
              <a:t> Class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BufferedOutputStream</a:t>
            </a:r>
            <a:r>
              <a:rPr lang="en-US" sz="2000" dirty="0" smtClean="0"/>
              <a:t> creates </a:t>
            </a:r>
            <a:r>
              <a:rPr lang="en-US" sz="2000" dirty="0"/>
              <a:t>a buffer which is used for an output stream. </a:t>
            </a:r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provides the </a:t>
            </a:r>
            <a:r>
              <a:rPr lang="en-US" sz="2000" dirty="0" smtClean="0"/>
              <a:t>same </a:t>
            </a:r>
            <a:r>
              <a:rPr lang="en-US" sz="2000" dirty="0"/>
              <a:t>performance gain that is provided by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BufferedInputStream</a:t>
            </a:r>
            <a:r>
              <a:rPr lang="en-US" sz="2000" dirty="0"/>
              <a:t> class.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main concept remains </a:t>
            </a:r>
            <a:r>
              <a:rPr lang="en-US" sz="2000" dirty="0" smtClean="0"/>
              <a:t>the </a:t>
            </a:r>
            <a:r>
              <a:rPr lang="en-US" sz="2000" dirty="0"/>
              <a:t>same, that is, instead of going every time to the operating system to write a byte, it is cached in a </a:t>
            </a:r>
            <a:r>
              <a:rPr lang="en-US" sz="2000" dirty="0" smtClean="0"/>
              <a:t>buffer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is the same as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2000" dirty="0" smtClean="0"/>
              <a:t> except </a:t>
            </a:r>
            <a:r>
              <a:rPr lang="en-US" sz="2000" dirty="0"/>
              <a:t>that 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flush() </a:t>
            </a:r>
            <a:r>
              <a:rPr lang="en-US" sz="2000" dirty="0"/>
              <a:t>method ensures that the data in the </a:t>
            </a:r>
            <a:r>
              <a:rPr lang="en-US" sz="2000" dirty="0" smtClean="0"/>
              <a:t>buffer </a:t>
            </a:r>
            <a:r>
              <a:rPr lang="en-US" sz="2000" dirty="0"/>
              <a:t>is written to the actual physical output device. </a:t>
            </a:r>
          </a:p>
          <a:p>
            <a:r>
              <a:rPr lang="en-US" sz="2000" dirty="0"/>
              <a:t>The constructors of this class are as follows</a:t>
            </a:r>
            <a:r>
              <a:rPr lang="en-US" sz="2000" dirty="0" smtClean="0"/>
              <a:t>:</a:t>
            </a:r>
            <a:endParaRPr lang="en-US" sz="2000" dirty="0"/>
          </a:p>
          <a:p>
            <a:pPr lvl="1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BufferedOutputStream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BufferedOutputStream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size)</a:t>
            </a:r>
          </a:p>
        </p:txBody>
      </p:sp>
    </p:spTree>
    <p:extLst>
      <p:ext uri="{BB962C8B-B14F-4D97-AF65-F5344CB8AC3E}">
        <p14:creationId xmlns:p14="http://schemas.microsoft.com/office/powerpoint/2010/main" xmlns="" val="48084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Character </a:t>
            </a:r>
            <a:r>
              <a:rPr lang="en-US" sz="2400" dirty="0" smtClean="0"/>
              <a:t>Streams [1-4]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1900" dirty="0"/>
              <a:t>Byte stream classes provide methods to handle any type of I/O operations except Unicode characters. </a:t>
            </a:r>
          </a:p>
          <a:p>
            <a:r>
              <a:rPr lang="en-US" sz="1900" dirty="0"/>
              <a:t>Character streams provide functionalities to handle character oriented input/output operations. </a:t>
            </a:r>
            <a:endParaRPr lang="en-US" sz="1900" dirty="0" smtClean="0"/>
          </a:p>
          <a:p>
            <a:r>
              <a:rPr lang="en-US" sz="1900" dirty="0" smtClean="0"/>
              <a:t>They support </a:t>
            </a:r>
            <a:r>
              <a:rPr lang="en-US" sz="1900" dirty="0"/>
              <a:t>Unicode characters and can be internationalized. </a:t>
            </a:r>
            <a:endParaRPr lang="en-US" sz="1900" dirty="0" smtClean="0"/>
          </a:p>
          <a:p>
            <a:r>
              <a:rPr lang="en-US" sz="1900" dirty="0" smtClean="0"/>
              <a:t>Reader </a:t>
            </a:r>
            <a:r>
              <a:rPr lang="en-US" sz="1900" dirty="0"/>
              <a:t>and Writer are abstract classes at the </a:t>
            </a:r>
            <a:r>
              <a:rPr lang="en-US" sz="1900" dirty="0" smtClean="0"/>
              <a:t>top </a:t>
            </a:r>
            <a:r>
              <a:rPr lang="en-US" sz="1900" dirty="0"/>
              <a:t>of the class hierarchy that supports reading and writing of Unicode character streams. </a:t>
            </a:r>
            <a:endParaRPr lang="en-US" sz="1900" dirty="0" smtClean="0"/>
          </a:p>
          <a:p>
            <a:r>
              <a:rPr lang="en-US" sz="1900" dirty="0" smtClean="0"/>
              <a:t>All </a:t>
            </a:r>
            <a:r>
              <a:rPr lang="en-US" sz="1900" dirty="0"/>
              <a:t>character stream class are derived from the </a:t>
            </a:r>
            <a:r>
              <a:rPr lang="en-US" sz="1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Reader</a:t>
            </a:r>
            <a:r>
              <a:rPr lang="en-US" sz="1900" dirty="0" smtClean="0"/>
              <a:t> and </a:t>
            </a:r>
            <a:r>
              <a:rPr lang="en-US" sz="1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Writer</a:t>
            </a:r>
            <a:r>
              <a:rPr lang="en-US" sz="1900" dirty="0" smtClean="0"/>
              <a:t> class.</a:t>
            </a:r>
          </a:p>
          <a:p>
            <a:pPr marL="0" indent="0">
              <a:buNone/>
            </a:pPr>
            <a:r>
              <a:rPr lang="en-US" sz="1900" b="1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Reader</a:t>
            </a:r>
            <a:r>
              <a:rPr lang="en-US" sz="1900" b="1" u="sng" dirty="0" smtClean="0"/>
              <a:t> Class</a:t>
            </a:r>
            <a:r>
              <a:rPr lang="en-US" sz="1900" u="sng" dirty="0" smtClean="0"/>
              <a:t>:</a:t>
            </a:r>
          </a:p>
          <a:p>
            <a:r>
              <a:rPr lang="en-US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Reader</a:t>
            </a:r>
            <a:r>
              <a:rPr lang="en-US" sz="1900" dirty="0"/>
              <a:t> class is an abstract class used for reading character streams. </a:t>
            </a:r>
          </a:p>
          <a:p>
            <a:r>
              <a:rPr lang="en-US" sz="1900" dirty="0"/>
              <a:t>The subclasses of this class override some of the methods present in this class to increase the efficiency and functionality of the methods. </a:t>
            </a:r>
          </a:p>
          <a:p>
            <a:r>
              <a:rPr lang="en-US" sz="1900" dirty="0"/>
              <a:t>All the methods of this class throw an </a:t>
            </a:r>
            <a:r>
              <a:rPr lang="en-US" sz="1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900" dirty="0"/>
              <a:t>. </a:t>
            </a:r>
          </a:p>
          <a:p>
            <a:r>
              <a:rPr lang="en-US" sz="1900" dirty="0"/>
              <a:t>The </a:t>
            </a:r>
            <a:r>
              <a:rPr lang="en-US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read() </a:t>
            </a:r>
            <a:r>
              <a:rPr lang="en-US" sz="1900" dirty="0"/>
              <a:t>method returns -1 when end of the file is encountered.</a:t>
            </a:r>
          </a:p>
          <a:p>
            <a:r>
              <a:rPr lang="en-US" sz="1900" dirty="0"/>
              <a:t>The following are the two constructors for the </a:t>
            </a:r>
            <a:r>
              <a:rPr lang="en-US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Reader</a:t>
            </a:r>
            <a:r>
              <a:rPr lang="en-US" sz="1900" dirty="0"/>
              <a:t> class:</a:t>
            </a:r>
          </a:p>
          <a:p>
            <a:pPr lvl="1"/>
            <a:r>
              <a:rPr lang="en-US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Reader()</a:t>
            </a:r>
          </a:p>
          <a:p>
            <a:pPr lvl="1"/>
            <a:r>
              <a:rPr lang="en-US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Reader(Object lock)</a:t>
            </a:r>
          </a:p>
          <a:p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xmlns="" val="2705929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Character </a:t>
            </a:r>
            <a:r>
              <a:rPr lang="en-US" sz="2400" dirty="0" smtClean="0"/>
              <a:t>Streams [2-4]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Writer </a:t>
            </a:r>
            <a:r>
              <a:rPr lang="en-US" sz="2000" b="1" u="sng" dirty="0" smtClean="0"/>
              <a:t>Class</a:t>
            </a:r>
            <a:r>
              <a:rPr lang="en-US" sz="2000" u="sng" dirty="0" smtClean="0"/>
              <a:t>:</a:t>
            </a:r>
            <a:endParaRPr lang="en-US" sz="2000" u="sng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Writer </a:t>
            </a:r>
            <a:r>
              <a:rPr lang="en-US" sz="2000" dirty="0"/>
              <a:t>class</a:t>
            </a:r>
            <a:r>
              <a:rPr lang="en-US" sz="2000" dirty="0" smtClean="0"/>
              <a:t> </a:t>
            </a:r>
            <a:r>
              <a:rPr lang="en-US" sz="2000" dirty="0"/>
              <a:t>is an abstract class and supports writing characters into streams through methods that </a:t>
            </a:r>
            <a:r>
              <a:rPr lang="en-US" sz="2000" dirty="0" smtClean="0"/>
              <a:t>can </a:t>
            </a:r>
            <a:r>
              <a:rPr lang="en-US" sz="2000" dirty="0"/>
              <a:t>be overridden by its subclasses.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methods of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java.io.Writer</a:t>
            </a:r>
            <a:r>
              <a:rPr lang="en-US" sz="2000" dirty="0"/>
              <a:t> class are same as the methods of </a:t>
            </a:r>
            <a:r>
              <a:rPr lang="en-US" sz="2000" dirty="0" smtClean="0"/>
              <a:t>the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java.io.OutputStream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smtClean="0"/>
              <a:t>class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smtClean="0"/>
              <a:t>All </a:t>
            </a:r>
            <a:r>
              <a:rPr lang="en-US" sz="2000" dirty="0"/>
              <a:t>the methods of this class throw an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2000" dirty="0" smtClean="0"/>
              <a:t> in </a:t>
            </a:r>
            <a:r>
              <a:rPr lang="en-US" sz="2000" dirty="0"/>
              <a:t>case of </a:t>
            </a:r>
            <a:r>
              <a:rPr lang="en-US" sz="2000" dirty="0" smtClean="0"/>
              <a:t>errors</a:t>
            </a:r>
            <a:r>
              <a:rPr lang="en-US" sz="2000" dirty="0"/>
              <a:t>.</a:t>
            </a:r>
          </a:p>
          <a:p>
            <a:r>
              <a:rPr lang="en-US" sz="2000" dirty="0"/>
              <a:t>The constructors for 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Writer</a:t>
            </a:r>
            <a:r>
              <a:rPr lang="en-US" sz="2000" dirty="0" smtClean="0"/>
              <a:t> class </a:t>
            </a:r>
            <a:r>
              <a:rPr lang="en-US" sz="2000" dirty="0"/>
              <a:t>are as </a:t>
            </a:r>
            <a:r>
              <a:rPr lang="en-US" sz="2000" dirty="0" smtClean="0"/>
              <a:t>follows</a:t>
            </a:r>
            <a:r>
              <a:rPr lang="en-US" sz="2000" dirty="0"/>
              <a:t>: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Writer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Writer(Object lock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sz="20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u="sng" dirty="0"/>
              <a:t>Class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2000" dirty="0"/>
              <a:t>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sz="2000" dirty="0"/>
              <a:t> class is a character-based class that is useful for console output. </a:t>
            </a:r>
          </a:p>
          <a:p>
            <a:r>
              <a:rPr lang="en-US" sz="2000" dirty="0"/>
              <a:t>It implements all the print methods of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PrintStream</a:t>
            </a:r>
            <a:r>
              <a:rPr lang="en-US" sz="2000" dirty="0"/>
              <a:t> class. </a:t>
            </a:r>
          </a:p>
          <a:p>
            <a:r>
              <a:rPr lang="en-US" sz="2000" dirty="0"/>
              <a:t>It does not have methods for writing raw bytes. </a:t>
            </a:r>
          </a:p>
          <a:p>
            <a:r>
              <a:rPr lang="en-US" sz="2000" dirty="0"/>
              <a:t>In such a case, a program uses </a:t>
            </a:r>
            <a:r>
              <a:rPr lang="en-US" sz="2000" dirty="0" err="1"/>
              <a:t>unencoded</a:t>
            </a:r>
            <a:r>
              <a:rPr lang="en-US" sz="2000" dirty="0"/>
              <a:t> byte streams. </a:t>
            </a:r>
          </a:p>
        </p:txBody>
      </p:sp>
    </p:spTree>
    <p:extLst>
      <p:ext uri="{BB962C8B-B14F-4D97-AF65-F5344CB8AC3E}">
        <p14:creationId xmlns:p14="http://schemas.microsoft.com/office/powerpoint/2010/main" xmlns="" val="224676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23528" y="914400"/>
            <a:ext cx="8443664" cy="5682952"/>
          </a:xfrm>
        </p:spPr>
        <p:txBody>
          <a:bodyPr/>
          <a:lstStyle/>
          <a:p>
            <a:r>
              <a:rPr lang="en-IN" sz="2000" dirty="0" smtClean="0"/>
              <a:t>To read or write data using</a:t>
            </a:r>
            <a:r>
              <a:rPr lang="en-IN" sz="2000" dirty="0" smtClean="0">
                <a:cs typeface="Courier New" pitchFamily="49" charset="0"/>
              </a:rPr>
              <a:t>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Input/Output</a:t>
            </a:r>
            <a:r>
              <a:rPr lang="en-IN" sz="2000" dirty="0" smtClean="0">
                <a:cs typeface="Courier New" pitchFamily="49" charset="0"/>
              </a:rPr>
              <a:t> </a:t>
            </a:r>
            <a:r>
              <a:rPr lang="en-IN" sz="2000" dirty="0" smtClean="0"/>
              <a:t>streams, the following steps need to be performed. They are:</a:t>
            </a:r>
          </a:p>
          <a:p>
            <a:endParaRPr lang="en-IN" sz="2000" dirty="0" smtClean="0"/>
          </a:p>
          <a:p>
            <a:endParaRPr lang="en-IN" sz="2000" dirty="0" smtClean="0"/>
          </a:p>
          <a:p>
            <a:endParaRPr lang="en-IN" sz="2000" dirty="0" smtClean="0"/>
          </a:p>
          <a:p>
            <a:endParaRPr lang="en-IN" sz="2000" dirty="0" smtClean="0"/>
          </a:p>
          <a:p>
            <a:endParaRPr lang="en-IN" sz="2000" dirty="0" smtClean="0"/>
          </a:p>
          <a:p>
            <a:pPr algn="just"/>
            <a:endParaRPr lang="en-IN" sz="2000" dirty="0" smtClean="0">
              <a:latin typeface="Courier New" pitchFamily="49" charset="0"/>
              <a:cs typeface="Courier New" pitchFamily="49" charset="0"/>
            </a:endParaRPr>
          </a:p>
          <a:p>
            <a:pPr algn="just"/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Input</a:t>
            </a:r>
            <a:r>
              <a:rPr lang="en-IN" sz="2000" dirty="0" smtClean="0"/>
              <a:t> and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Output</a:t>
            </a:r>
            <a:r>
              <a:rPr lang="en-IN" sz="2000" dirty="0" smtClean="0"/>
              <a:t> streams are abstract classes and are used for reading and writing of unstructured sequence of bytes.</a:t>
            </a:r>
          </a:p>
          <a:p>
            <a:pPr algn="just"/>
            <a:r>
              <a:rPr lang="en-IN" sz="2000" dirty="0" smtClean="0"/>
              <a:t>The other input and output streams are subclasses of the basic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Input</a:t>
            </a:r>
            <a:r>
              <a:rPr lang="en-IN" sz="2000" dirty="0" smtClean="0"/>
              <a:t> and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Output</a:t>
            </a:r>
            <a:r>
              <a:rPr lang="en-IN" sz="2000" dirty="0" smtClean="0"/>
              <a:t> stream class and are used for reading and writing to a file.</a:t>
            </a:r>
          </a:p>
          <a:p>
            <a:pPr algn="just"/>
            <a:r>
              <a:rPr lang="en-IN" sz="2000" dirty="0" smtClean="0"/>
              <a:t>The different types of byte streams can be used interchangeably as they inherit the structure of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Input/Output</a:t>
            </a:r>
            <a:r>
              <a:rPr lang="en-IN" sz="2000" dirty="0" smtClean="0"/>
              <a:t> stream class.</a:t>
            </a:r>
          </a:p>
          <a:p>
            <a:pPr algn="just"/>
            <a:r>
              <a:rPr lang="en-IN" sz="2000" dirty="0" smtClean="0"/>
              <a:t>For reading or writing bytes, a subclass of the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 InputStream</a:t>
            </a:r>
            <a:r>
              <a:rPr lang="en-IN" sz="2000" dirty="0" smtClean="0"/>
              <a:t> or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OutputStream</a:t>
            </a:r>
            <a:r>
              <a:rPr lang="en-IN" sz="2000" dirty="0" smtClean="0"/>
              <a:t> class has to be used respectively.</a:t>
            </a:r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Steps for Using </a:t>
            </a:r>
            <a:r>
              <a:rPr lang="en-US" sz="2400" dirty="0"/>
              <a:t>Stream</a:t>
            </a:r>
            <a:r>
              <a:rPr lang="en-US" sz="2400" dirty="0" smtClean="0"/>
              <a:t> Classes </a:t>
            </a:r>
            <a:endParaRPr lang="en-IN" sz="2400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467544" y="1714488"/>
          <a:ext cx="8176366" cy="200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Character </a:t>
            </a:r>
            <a:r>
              <a:rPr lang="en-US" sz="2400" dirty="0" smtClean="0"/>
              <a:t>Streams [3-4]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smtClean="0"/>
              <a:t>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sz="2000" dirty="0" smtClean="0"/>
              <a:t> class </a:t>
            </a:r>
            <a:r>
              <a:rPr lang="en-US" sz="2000" dirty="0"/>
              <a:t>differs from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PrintStream</a:t>
            </a:r>
            <a:r>
              <a:rPr lang="en-US" sz="2000" dirty="0"/>
              <a:t> </a:t>
            </a:r>
            <a:r>
              <a:rPr lang="en-US" sz="2000" dirty="0" smtClean="0"/>
              <a:t>class </a:t>
            </a:r>
            <a:r>
              <a:rPr lang="en-US" sz="2000" dirty="0"/>
              <a:t>as it can handle multiple bytes and other character sets properly. </a:t>
            </a:r>
            <a:endParaRPr lang="en-US" sz="2000" dirty="0" smtClean="0"/>
          </a:p>
          <a:p>
            <a:r>
              <a:rPr lang="en-US" sz="2000" dirty="0" smtClean="0"/>
              <a:t>This </a:t>
            </a:r>
            <a:r>
              <a:rPr lang="en-US" sz="2000" dirty="0"/>
              <a:t>class provides support for </a:t>
            </a:r>
            <a:r>
              <a:rPr lang="en-US" sz="2000" dirty="0" smtClean="0"/>
              <a:t>Unicode </a:t>
            </a:r>
            <a:r>
              <a:rPr lang="en-US" sz="2000" dirty="0"/>
              <a:t>characters. </a:t>
            </a:r>
          </a:p>
          <a:p>
            <a:r>
              <a:rPr lang="en-US" sz="2000" dirty="0"/>
              <a:t>The class overrides 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write()</a:t>
            </a:r>
            <a:r>
              <a:rPr lang="en-US" sz="2000" dirty="0">
                <a:cs typeface="Courier New" panose="02070309020205020404" pitchFamily="49" charset="0"/>
              </a:rPr>
              <a:t> </a:t>
            </a:r>
            <a:r>
              <a:rPr lang="en-US" sz="2000" dirty="0"/>
              <a:t>method of 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Writer</a:t>
            </a:r>
            <a:r>
              <a:rPr lang="en-US" sz="2000" dirty="0"/>
              <a:t> class with the difference that none of them raise any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printed output is tested for errors using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checkError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/>
              <a:t>method. </a:t>
            </a:r>
          </a:p>
          <a:p>
            <a:r>
              <a:rPr lang="en-US" sz="2000" dirty="0"/>
              <a:t>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sz="2000" dirty="0" smtClean="0"/>
              <a:t> class </a:t>
            </a:r>
            <a:r>
              <a:rPr lang="en-US" sz="2000" dirty="0"/>
              <a:t>also provides support for printing primitive data types, character arrays, strings </a:t>
            </a:r>
            <a:r>
              <a:rPr lang="en-US" sz="2000" dirty="0" smtClean="0"/>
              <a:t>and </a:t>
            </a:r>
            <a:r>
              <a:rPr lang="en-US" sz="2000" dirty="0"/>
              <a:t>objects. </a:t>
            </a:r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provides formatted output through its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print() </a:t>
            </a:r>
            <a:r>
              <a:rPr lang="en-US" sz="2000" dirty="0" smtClean="0"/>
              <a:t>and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 smtClean="0"/>
              <a:t>methods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 smtClean="0"/>
              <a:t>methods </a:t>
            </a:r>
            <a:r>
              <a:rPr lang="en-US" sz="2000" dirty="0"/>
              <a:t>will enable the printing of values of objects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The constructors for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sz="2000" dirty="0"/>
              <a:t> class are as follows: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out)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out,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autoFlush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(Writer out)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(Writer out,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autoFlush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363254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/>
              <a:t>Character </a:t>
            </a:r>
            <a:r>
              <a:rPr lang="en-US" sz="2400" dirty="0" smtClean="0"/>
              <a:t>Streams [4-4]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1800" dirty="0" smtClean="0"/>
              <a:t>The following Code </a:t>
            </a:r>
            <a:r>
              <a:rPr lang="en-US" sz="1800" dirty="0"/>
              <a:t>Snippet </a:t>
            </a:r>
            <a:r>
              <a:rPr lang="en-US" sz="1800" dirty="0" smtClean="0"/>
              <a:t>displays </a:t>
            </a:r>
            <a:r>
              <a:rPr lang="en-US" sz="1800" dirty="0"/>
              <a:t>the use of the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sz="1800" dirty="0" smtClean="0"/>
              <a:t> class:</a:t>
            </a:r>
          </a:p>
          <a:p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467544" y="1628800"/>
            <a:ext cx="8208912" cy="491288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InputStreamReader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reader = new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InputStreamReader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(System.in);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OutputStreamWriter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writer = new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OutputStreamWriter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pwObj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writer,true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while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!= -1) 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reader.read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(char)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pw.println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(“echo “ +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catch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(“IO error:” + e );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 . 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7544" y="1196752"/>
            <a:ext cx="1785950" cy="369332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1800" dirty="0" smtClean="0"/>
              <a:t>Code Snippet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xmlns="" val="362461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CharArrayReader</a:t>
            </a:r>
            <a:r>
              <a:rPr lang="en-US" sz="2400" dirty="0" smtClean="0"/>
              <a:t> Class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CharArrayReader</a:t>
            </a:r>
            <a:r>
              <a:rPr lang="en-US" sz="2000" dirty="0" smtClean="0"/>
              <a:t> class </a:t>
            </a:r>
            <a:r>
              <a:rPr lang="en-US" sz="2000" dirty="0"/>
              <a:t>is a subclass of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Reader</a:t>
            </a:r>
            <a:r>
              <a:rPr lang="en-US" sz="2000" dirty="0" smtClean="0"/>
              <a:t> class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class uses character array as the source of </a:t>
            </a:r>
            <a:r>
              <a:rPr lang="en-US" sz="2000" dirty="0" smtClean="0"/>
              <a:t>text </a:t>
            </a:r>
            <a:r>
              <a:rPr lang="en-US" sz="2000" dirty="0"/>
              <a:t>to be </a:t>
            </a:r>
            <a:r>
              <a:rPr lang="en-US" sz="2000" dirty="0" smtClean="0"/>
              <a:t>read. </a:t>
            </a:r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CharArrayReader</a:t>
            </a:r>
            <a:r>
              <a:rPr lang="en-US" sz="2000" dirty="0" smtClean="0"/>
              <a:t> class </a:t>
            </a:r>
            <a:r>
              <a:rPr lang="en-US" sz="2000" dirty="0"/>
              <a:t>has two constructors and reads stream of characters from an </a:t>
            </a:r>
            <a:r>
              <a:rPr lang="en-US" sz="2000" dirty="0" smtClean="0"/>
              <a:t>array </a:t>
            </a:r>
            <a:r>
              <a:rPr lang="en-US" sz="2000" dirty="0"/>
              <a:t>of characters. </a:t>
            </a:r>
          </a:p>
          <a:p>
            <a:r>
              <a:rPr lang="en-US" sz="2000" dirty="0"/>
              <a:t>The constructors of this class are as follows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CharArrayReader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(char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[])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CharArrayReader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(char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[],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start,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>
              <a:buClr>
                <a:srgbClr val="973735"/>
              </a:buClr>
              <a:buFont typeface="Wingdings" pitchFamily="2" charset="2"/>
              <a:buChar char="u"/>
            </a:pPr>
            <a:r>
              <a:rPr lang="en-US" sz="2000" dirty="0"/>
              <a:t>The following Code Snippet displays the use of 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CharArrayReader</a:t>
            </a:r>
            <a:r>
              <a:rPr lang="en-US" sz="2000" dirty="0" smtClean="0"/>
              <a:t> class</a:t>
            </a:r>
            <a:r>
              <a:rPr lang="en-US" sz="2000" dirty="0"/>
              <a:t>:</a:t>
            </a:r>
          </a:p>
          <a:p>
            <a:pPr lvl="1"/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67544" y="4537571"/>
            <a:ext cx="8208912" cy="176048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String temp = “Hello World”;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size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temp.length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char 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char[size];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temp.getChars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(0, size,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CharArrayReader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CharArrayReader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0, 5);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7544" y="3962342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3237052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CharArrayWriter</a:t>
            </a:r>
            <a:r>
              <a:rPr lang="en-US" sz="2400" dirty="0" smtClean="0"/>
              <a:t> Class [1-2]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CharArrayWriter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/>
              <a:t>class</a:t>
            </a:r>
            <a:r>
              <a:rPr lang="en-US" sz="2000" dirty="0" smtClean="0"/>
              <a:t> </a:t>
            </a:r>
            <a:r>
              <a:rPr lang="en-US" sz="2000" dirty="0"/>
              <a:t>is a subclass of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Writer</a:t>
            </a:r>
            <a:r>
              <a:rPr lang="en-US" sz="2000" dirty="0" smtClean="0"/>
              <a:t> class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CharArrayWriter</a:t>
            </a:r>
            <a:r>
              <a:rPr lang="en-US" sz="2000" dirty="0" smtClean="0"/>
              <a:t> uses </a:t>
            </a:r>
            <a:r>
              <a:rPr lang="en-US" sz="2000" dirty="0"/>
              <a:t>a character array into </a:t>
            </a:r>
            <a:r>
              <a:rPr lang="en-US" sz="2000" dirty="0" smtClean="0"/>
              <a:t>which </a:t>
            </a:r>
            <a:r>
              <a:rPr lang="en-US" sz="2000" dirty="0"/>
              <a:t>characters are written.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size of the array expands as required.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methods </a:t>
            </a:r>
            <a:r>
              <a:rPr lang="en-US" sz="2000" dirty="0" smtClean="0"/>
              <a:t>to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CharArray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/>
              <a:t>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 smtClean="0"/>
              <a:t>, and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writeTo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/>
              <a:t> </a:t>
            </a:r>
            <a:r>
              <a:rPr lang="en-US" sz="2000" dirty="0" smtClean="0"/>
              <a:t>method can be used to retrieve the data. </a:t>
            </a:r>
          </a:p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CharArrayWriter</a:t>
            </a:r>
            <a:r>
              <a:rPr lang="en-US" sz="2000" dirty="0" smtClean="0"/>
              <a:t> </a:t>
            </a:r>
            <a:r>
              <a:rPr lang="en-US" sz="2000" dirty="0"/>
              <a:t>class </a:t>
            </a:r>
            <a:r>
              <a:rPr lang="en-US" sz="2000" dirty="0" smtClean="0"/>
              <a:t>inherits </a:t>
            </a:r>
            <a:r>
              <a:rPr lang="en-US" sz="2000" dirty="0"/>
              <a:t>the methods provided by the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Writer</a:t>
            </a:r>
            <a:r>
              <a:rPr lang="en-US" sz="2000" dirty="0" smtClean="0"/>
              <a:t> class.</a:t>
            </a:r>
          </a:p>
          <a:p>
            <a:r>
              <a:rPr lang="en-US" sz="2000" dirty="0"/>
              <a:t>The constructors of this class are as follows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CharArrayWriter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CharArrayWriter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xmlns="" val="95639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CharArrayWriter</a:t>
            </a:r>
            <a:r>
              <a:rPr lang="en-US" sz="2400" dirty="0" smtClean="0"/>
              <a:t> Class</a:t>
            </a:r>
            <a:r>
              <a:rPr lang="en-US" sz="2400" dirty="0"/>
              <a:t> </a:t>
            </a:r>
            <a:r>
              <a:rPr lang="en-US" sz="2400" dirty="0" smtClean="0"/>
              <a:t>[2-2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54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The following Code </a:t>
            </a:r>
            <a:r>
              <a:rPr lang="en-US" sz="2000" dirty="0"/>
              <a:t>Snippet </a:t>
            </a:r>
            <a:r>
              <a:rPr lang="en-US" sz="2000" dirty="0" smtClean="0"/>
              <a:t>displays </a:t>
            </a:r>
            <a:r>
              <a:rPr lang="en-US" sz="2000" dirty="0"/>
              <a:t>the use of 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CharArrayWriter</a:t>
            </a:r>
            <a:r>
              <a:rPr lang="en-US" sz="2000" dirty="0" smtClean="0"/>
              <a:t> class: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467544" y="2060013"/>
            <a:ext cx="8208912" cy="353327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CharArrayWriter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CharArrayWriter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String temp = “Hello World”;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size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temp.length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char 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char[size];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temp.getChars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(0,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temp.length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fObj.write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char[] buffer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fObj.toCharArray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(buffer);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fObj.toString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7544" y="1484784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4010663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Chaining </a:t>
            </a:r>
            <a:r>
              <a:rPr lang="en-US" sz="2400" dirty="0"/>
              <a:t>I/O Systems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© Aptech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/>
              <a:t>A program, </a:t>
            </a:r>
            <a:r>
              <a:rPr lang="en-US" sz="2000" dirty="0" smtClean="0"/>
              <a:t>typically</a:t>
            </a:r>
            <a:r>
              <a:rPr lang="en-US" sz="2000" dirty="0"/>
              <a:t>, uses a series of streams to process the data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The following figure illustrates this: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/>
              <a:t>The </a:t>
            </a:r>
            <a:r>
              <a:rPr lang="en-US" sz="2000" dirty="0" smtClean="0"/>
              <a:t>following figure displays </a:t>
            </a:r>
            <a:r>
              <a:rPr lang="en-US" sz="2000" dirty="0"/>
              <a:t>the chaining of an output </a:t>
            </a:r>
            <a:r>
              <a:rPr lang="en-US" sz="2000" dirty="0" smtClean="0"/>
              <a:t>stream:</a:t>
            </a:r>
          </a:p>
          <a:p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615" y="1713308"/>
            <a:ext cx="8929688" cy="21351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8361" y="4280931"/>
            <a:ext cx="8814197" cy="191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36571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smtClean="0"/>
              <a:t>Serialization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/>
              <a:t>Serialization is the process of reading and writing objects to a byte stream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An object that implements 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Serializable</a:t>
            </a:r>
            <a:r>
              <a:rPr lang="en-US" sz="2000" dirty="0" smtClean="0"/>
              <a:t> interface </a:t>
            </a:r>
            <a:r>
              <a:rPr lang="en-US" sz="2000" dirty="0"/>
              <a:t>will have its state saved and restored using </a:t>
            </a:r>
            <a:r>
              <a:rPr lang="en-US" sz="2000" dirty="0" smtClean="0"/>
              <a:t>serialization and deserialization facilities. </a:t>
            </a:r>
          </a:p>
          <a:p>
            <a:r>
              <a:rPr lang="en-US" sz="2000" dirty="0" smtClean="0"/>
              <a:t>When a Java object’s class or superclass implements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java.io.Serializable</a:t>
            </a:r>
            <a:r>
              <a:rPr lang="en-US" sz="2000" dirty="0" smtClean="0"/>
              <a:t> interface </a:t>
            </a:r>
            <a:r>
              <a:rPr lang="en-US" sz="2000" dirty="0"/>
              <a:t>or its </a:t>
            </a:r>
            <a:r>
              <a:rPr lang="en-US" sz="2000" dirty="0" err="1"/>
              <a:t>subinterface</a:t>
            </a:r>
            <a:r>
              <a:rPr lang="en-US" sz="2000" dirty="0"/>
              <a:t>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java.io.Externalizable</a:t>
            </a:r>
            <a:r>
              <a:rPr lang="en-US" sz="2000" dirty="0"/>
              <a:t>, the Java object </a:t>
            </a:r>
            <a:r>
              <a:rPr lang="en-US" sz="2000" dirty="0" smtClean="0"/>
              <a:t>becomes </a:t>
            </a:r>
            <a:r>
              <a:rPr lang="en-US" sz="2000" dirty="0" err="1"/>
              <a:t>serializable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java.io.Serializable</a:t>
            </a:r>
            <a:r>
              <a:rPr lang="en-US" sz="2000" dirty="0" smtClean="0"/>
              <a:t> interface </a:t>
            </a:r>
            <a:r>
              <a:rPr lang="en-US" sz="2000" dirty="0"/>
              <a:t>defines no methods. </a:t>
            </a:r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indicates that the </a:t>
            </a:r>
            <a:r>
              <a:rPr lang="en-US" sz="2000" dirty="0" smtClean="0"/>
              <a:t>class </a:t>
            </a:r>
            <a:r>
              <a:rPr lang="en-US" sz="2000" dirty="0"/>
              <a:t>should be considered for serialization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If a superclass is </a:t>
            </a:r>
            <a:r>
              <a:rPr lang="en-US" sz="2000" dirty="0" err="1" smtClean="0"/>
              <a:t>serializable</a:t>
            </a:r>
            <a:r>
              <a:rPr lang="en-US" sz="2000" dirty="0" smtClean="0"/>
              <a:t>, then </a:t>
            </a:r>
            <a:r>
              <a:rPr lang="en-US" sz="2000" dirty="0"/>
              <a:t>its subclasses are also </a:t>
            </a:r>
            <a:r>
              <a:rPr lang="en-US" sz="2000" dirty="0" err="1"/>
              <a:t>serializable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only exception is if a variable is </a:t>
            </a:r>
            <a:r>
              <a:rPr lang="en-US" sz="2000" dirty="0" smtClean="0"/>
              <a:t>transient </a:t>
            </a:r>
            <a:r>
              <a:rPr lang="en-US" sz="2000" dirty="0"/>
              <a:t>and static, its state cannot be saved by serialization facilities. </a:t>
            </a:r>
            <a:endParaRPr lang="en-US" sz="2000" dirty="0" smtClean="0"/>
          </a:p>
          <a:p>
            <a:r>
              <a:rPr lang="en-US" sz="2000" dirty="0" smtClean="0"/>
              <a:t>When </a:t>
            </a:r>
            <a:r>
              <a:rPr lang="en-US" sz="2000" dirty="0"/>
              <a:t>the serialized form of an </a:t>
            </a:r>
            <a:r>
              <a:rPr lang="en-US" sz="2000" dirty="0" smtClean="0"/>
              <a:t>object </a:t>
            </a:r>
            <a:r>
              <a:rPr lang="en-US" sz="2000" dirty="0"/>
              <a:t>is converted back into a copy of the object, this process is called deserialization. </a:t>
            </a: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16151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2400" dirty="0" smtClean="0"/>
              <a:t> Class [1-2]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57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2000" dirty="0" smtClean="0"/>
              <a:t> class </a:t>
            </a:r>
            <a:r>
              <a:rPr lang="en-US" sz="2000" dirty="0"/>
              <a:t>extends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</a:t>
            </a:r>
            <a:r>
              <a:rPr lang="en-US" sz="2000" dirty="0" smtClean="0"/>
              <a:t> class </a:t>
            </a:r>
            <a:r>
              <a:rPr lang="en-US" sz="2000" dirty="0"/>
              <a:t>and implements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ObjectOutput</a:t>
            </a:r>
            <a:r>
              <a:rPr lang="en-US" sz="2000" dirty="0" smtClean="0"/>
              <a:t> interface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writes primitive data types and object to the output stream. </a:t>
            </a:r>
            <a:endParaRPr lang="en-US" sz="2000" dirty="0" smtClean="0"/>
          </a:p>
          <a:p>
            <a:r>
              <a:rPr lang="en-US" sz="2000" dirty="0"/>
              <a:t>The constructors of this class are as follows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OutputStreamout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u="sng" dirty="0"/>
              <a:t>Methods in </a:t>
            </a:r>
            <a:r>
              <a:rPr lang="en-US" sz="2000" b="1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2000" b="1" u="sng" dirty="0" smtClean="0"/>
              <a:t> Class</a:t>
            </a:r>
            <a:r>
              <a:rPr lang="en-US" sz="2000" u="sng" dirty="0" smtClean="0"/>
              <a:t>:</a:t>
            </a:r>
          </a:p>
          <a:p>
            <a:pPr marL="0" indent="0">
              <a:buNone/>
            </a:pPr>
            <a:r>
              <a:rPr lang="en-US" sz="2000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writeFloat</a:t>
            </a:r>
            <a:r>
              <a:rPr lang="en-US" sz="20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(float f</a:t>
            </a:r>
            <a:r>
              <a:rPr lang="en-US" sz="2000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u="sng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writeObject</a:t>
            </a:r>
            <a:r>
              <a:rPr lang="en-US" sz="2000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(Object </a:t>
            </a:r>
            <a:r>
              <a:rPr lang="en-US" sz="2000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</a:t>
            </a:r>
            <a:r>
              <a:rPr lang="en-US" sz="2000" u="sng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defaultWriteObject</a:t>
            </a:r>
            <a:r>
              <a:rPr lang="en-US" sz="20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409513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2400" dirty="0" smtClean="0"/>
              <a:t> Class [2-2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The following Code </a:t>
            </a:r>
            <a:r>
              <a:rPr lang="en-US" sz="2000" dirty="0"/>
              <a:t>Snippet </a:t>
            </a:r>
            <a:r>
              <a:rPr lang="en-US" sz="2000" dirty="0" smtClean="0"/>
              <a:t>displays </a:t>
            </a:r>
            <a:r>
              <a:rPr lang="en-US" sz="2000" dirty="0"/>
              <a:t>the use of methods of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2000" dirty="0" smtClean="0"/>
              <a:t> class</a:t>
            </a:r>
            <a:r>
              <a:rPr lang="en-US" sz="2000" dirty="0"/>
              <a:t>: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467544" y="2199981"/>
            <a:ext cx="8208912" cy="235141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Point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pointObj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Point(50,75);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(“point”);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oos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oos.writeObject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pointObj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oos.writeObject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(new Date());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oos.close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7544" y="1624752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279269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2400" dirty="0" smtClean="0"/>
              <a:t> Class [1-5]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59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2000" dirty="0"/>
              <a:t> </a:t>
            </a:r>
            <a:r>
              <a:rPr lang="en-US" sz="2000" dirty="0" smtClean="0"/>
              <a:t>class extends 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2000" dirty="0" smtClean="0"/>
              <a:t> class and implements 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ObjectInput</a:t>
            </a:r>
            <a:r>
              <a:rPr lang="en-US" sz="2000" dirty="0" smtClean="0"/>
              <a:t> interface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ObjectInput</a:t>
            </a:r>
            <a:r>
              <a:rPr lang="en-US" sz="2000" dirty="0" smtClean="0"/>
              <a:t> interface extends 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DataInput</a:t>
            </a:r>
            <a:r>
              <a:rPr lang="en-US" sz="2000" dirty="0"/>
              <a:t> </a:t>
            </a:r>
            <a:r>
              <a:rPr lang="en-US" sz="2000" dirty="0" smtClean="0"/>
              <a:t>interface and has methods that support object serialization</a:t>
            </a:r>
            <a:r>
              <a:rPr lang="en-US" sz="2000" dirty="0"/>
              <a:t>. </a:t>
            </a:r>
            <a:endParaRPr lang="en-US" sz="2000" dirty="0" smtClean="0"/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2000" dirty="0" smtClean="0"/>
              <a:t> is responsible for reading object instances and primitive types </a:t>
            </a:r>
            <a:r>
              <a:rPr lang="en-US" sz="2000" dirty="0"/>
              <a:t>from an underlying input stream. </a:t>
            </a:r>
            <a:endParaRPr lang="en-US" sz="2000" dirty="0" smtClean="0"/>
          </a:p>
          <a:p>
            <a:r>
              <a:rPr lang="en-US" sz="2000" dirty="0" smtClean="0"/>
              <a:t>It </a:t>
            </a:r>
            <a:r>
              <a:rPr lang="en-US" sz="2000" dirty="0"/>
              <a:t>has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readObject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 smtClean="0"/>
              <a:t> method </a:t>
            </a:r>
            <a:r>
              <a:rPr lang="en-US" sz="2000" dirty="0"/>
              <a:t>to restore an object containing </a:t>
            </a:r>
            <a:r>
              <a:rPr lang="en-US" sz="2000" dirty="0" smtClean="0"/>
              <a:t>non-static </a:t>
            </a:r>
            <a:r>
              <a:rPr lang="en-US" sz="2000" dirty="0"/>
              <a:t>and non-transient fields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The constructors of this class are as follows</a:t>
            </a:r>
            <a:r>
              <a:rPr lang="en-US" sz="2000" dirty="0" smtClean="0"/>
              <a:t>: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in)</a:t>
            </a:r>
          </a:p>
          <a:p>
            <a:pPr marL="0" lvl="1" indent="0">
              <a:buNone/>
            </a:pPr>
            <a:r>
              <a:rPr lang="en-US" sz="2000" b="1" u="sng" dirty="0">
                <a:cs typeface="Courier New" panose="02070309020205020404" pitchFamily="49" charset="0"/>
              </a:rPr>
              <a:t>Methods in </a:t>
            </a:r>
            <a:r>
              <a:rPr lang="en-US" sz="2000" b="1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2000" b="1" u="sng" dirty="0">
                <a:cs typeface="Courier New" panose="02070309020205020404" pitchFamily="49" charset="0"/>
              </a:rPr>
              <a:t> </a:t>
            </a:r>
            <a:r>
              <a:rPr lang="en-US" sz="2000" b="1" u="sng" dirty="0" smtClean="0">
                <a:cs typeface="Courier New" panose="02070309020205020404" pitchFamily="49" charset="0"/>
              </a:rPr>
              <a:t>Class</a:t>
            </a:r>
            <a:r>
              <a:rPr lang="en-US" sz="2000" u="sng" dirty="0" smtClean="0">
                <a:cs typeface="Courier New" panose="02070309020205020404" pitchFamily="49" charset="0"/>
              </a:rPr>
              <a:t>:</a:t>
            </a:r>
          </a:p>
          <a:p>
            <a:pPr marL="0" lvl="1" indent="0">
              <a:buNone/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readFloat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readBoolean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readByte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lvl="1" indent="0">
              <a:buNone/>
            </a:pP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readChar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readObject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1959821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IN" sz="2400" dirty="0"/>
              <a:t>File</a:t>
            </a:r>
            <a:r>
              <a:rPr lang="en-IN" sz="2400" dirty="0" smtClean="0"/>
              <a:t> Class [1-2]</a:t>
            </a:r>
            <a:endParaRPr lang="en-IN" sz="24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23528" y="979512"/>
            <a:ext cx="8352928" cy="5257800"/>
          </a:xfrm>
        </p:spPr>
        <p:txBody>
          <a:bodyPr/>
          <a:lstStyle/>
          <a:p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File</a:t>
            </a:r>
            <a:r>
              <a:rPr lang="en-IN" sz="2000" dirty="0" smtClean="0"/>
              <a:t> class directly works with files and the file system.</a:t>
            </a:r>
          </a:p>
          <a:p>
            <a:pPr algn="just"/>
            <a:r>
              <a:rPr lang="en-IN" sz="2000" dirty="0" smtClean="0"/>
              <a:t>The files are named using the file-naming conventions of the host operating system.</a:t>
            </a:r>
          </a:p>
          <a:p>
            <a:r>
              <a:rPr lang="en-US" sz="2000" dirty="0"/>
              <a:t>These conventions are encapsulated using the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File</a:t>
            </a:r>
            <a:r>
              <a:rPr lang="en-US" sz="2000" dirty="0"/>
              <a:t> class constants. </a:t>
            </a:r>
          </a:p>
          <a:p>
            <a:r>
              <a:rPr lang="en-US" sz="2000" dirty="0"/>
              <a:t>A pathname can be absolute or relative. </a:t>
            </a:r>
            <a:endParaRPr lang="en-US" sz="2000" dirty="0" smtClean="0"/>
          </a:p>
          <a:p>
            <a:r>
              <a:rPr lang="en-US" sz="2000" dirty="0" smtClean="0"/>
              <a:t>In </a:t>
            </a:r>
            <a:r>
              <a:rPr lang="en-US" sz="2000" dirty="0"/>
              <a:t>an absolute pathname, no other information is required in order to locate the required file as the pathname is complete. </a:t>
            </a:r>
            <a:endParaRPr lang="en-US" sz="2000" dirty="0" smtClean="0"/>
          </a:p>
          <a:p>
            <a:r>
              <a:rPr lang="en-US" sz="2000" dirty="0" smtClean="0"/>
              <a:t>In </a:t>
            </a:r>
            <a:r>
              <a:rPr lang="en-US" sz="2000" dirty="0"/>
              <a:t>a relative pathname, information is gathered from some other pathname.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classes in the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java.io</a:t>
            </a:r>
            <a:r>
              <a:rPr lang="en-US" sz="2000" dirty="0">
                <a:cs typeface="Courier New" pitchFamily="49" charset="0"/>
              </a:rPr>
              <a:t> package </a:t>
            </a:r>
            <a:r>
              <a:rPr lang="en-US" sz="2000" dirty="0"/>
              <a:t>resolve relative pathnames against the current user directory, which is named by the system property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user.dir</a:t>
            </a:r>
            <a:r>
              <a:rPr lang="en-US" sz="2000" dirty="0"/>
              <a:t>. </a:t>
            </a:r>
            <a:endParaRPr lang="en-GB" sz="20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2400" dirty="0" smtClean="0"/>
              <a:t> Class [2-5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60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The following Code </a:t>
            </a:r>
            <a:r>
              <a:rPr lang="en-US" sz="2000" dirty="0"/>
              <a:t>Snippet </a:t>
            </a:r>
            <a:r>
              <a:rPr lang="en-US" sz="2000" dirty="0" smtClean="0"/>
              <a:t>displays </a:t>
            </a:r>
            <a:r>
              <a:rPr lang="en-US" sz="2000" dirty="0"/>
              <a:t>the creation of an instance of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2000" dirty="0" smtClean="0"/>
              <a:t> class: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r>
              <a:rPr lang="en-US" sz="2000" dirty="0"/>
              <a:t>In </a:t>
            </a:r>
            <a:r>
              <a:rPr lang="en-US" sz="2000" dirty="0" smtClean="0"/>
              <a:t>the Code Snippet, </a:t>
            </a:r>
            <a:r>
              <a:rPr lang="en-US" sz="2000" dirty="0"/>
              <a:t>an instance of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2000" dirty="0" smtClean="0"/>
              <a:t> is </a:t>
            </a:r>
            <a:r>
              <a:rPr lang="en-US" sz="2000" dirty="0"/>
              <a:t>created that refers to the file named point. </a:t>
            </a:r>
            <a:endParaRPr lang="en-US" sz="2000" dirty="0" smtClean="0"/>
          </a:p>
          <a:p>
            <a:r>
              <a:rPr lang="en-US" sz="2000" dirty="0" smtClean="0"/>
              <a:t>An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2000" dirty="0" smtClean="0"/>
              <a:t> is </a:t>
            </a:r>
            <a:r>
              <a:rPr lang="en-US" sz="2000" dirty="0"/>
              <a:t>created from that file stream.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readObject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 smtClean="0"/>
              <a:t> method </a:t>
            </a:r>
            <a:r>
              <a:rPr lang="en-US" sz="2000" dirty="0"/>
              <a:t>returns an object </a:t>
            </a:r>
            <a:r>
              <a:rPr lang="en-US" sz="2000" dirty="0" smtClean="0"/>
              <a:t>which </a:t>
            </a:r>
            <a:r>
              <a:rPr lang="en-US" sz="2000" dirty="0" err="1"/>
              <a:t>deserialize</a:t>
            </a:r>
            <a:r>
              <a:rPr lang="en-US" sz="2000" dirty="0"/>
              <a:t> the object. </a:t>
            </a:r>
            <a:endParaRPr lang="en-US" sz="2000" dirty="0" smtClean="0"/>
          </a:p>
          <a:p>
            <a:r>
              <a:rPr lang="en-US" sz="2000" dirty="0" smtClean="0"/>
              <a:t>Finally</a:t>
            </a:r>
            <a:r>
              <a:rPr lang="en-US" sz="2000" dirty="0"/>
              <a:t>, the object input stream is closed.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>
            <a:off x="467544" y="2199981"/>
            <a:ext cx="8208912" cy="146501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(“point”);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Point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(Point)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ois.readObject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ois.close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544" y="1624752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362453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2400" dirty="0" smtClean="0"/>
              <a:t> Class</a:t>
            </a:r>
            <a:r>
              <a:rPr lang="en-US" sz="2400" dirty="0"/>
              <a:t> </a:t>
            </a:r>
            <a:r>
              <a:rPr lang="en-US" sz="2400" dirty="0" smtClean="0"/>
              <a:t>[3-5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61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r>
              <a:rPr lang="en-US" sz="2000" dirty="0"/>
              <a:t>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2000" dirty="0" smtClean="0"/>
              <a:t> class </a:t>
            </a:r>
            <a:r>
              <a:rPr lang="en-US" sz="2000" dirty="0" err="1"/>
              <a:t>deserializes</a:t>
            </a:r>
            <a:r>
              <a:rPr lang="en-US" sz="2000" dirty="0"/>
              <a:t> an object.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/>
              <a:t>object to be </a:t>
            </a:r>
            <a:r>
              <a:rPr lang="en-US" sz="2000" dirty="0" err="1"/>
              <a:t>deserialized</a:t>
            </a:r>
            <a:r>
              <a:rPr lang="en-US" sz="2000" dirty="0"/>
              <a:t> must had already </a:t>
            </a:r>
            <a:r>
              <a:rPr lang="en-US" sz="2000" dirty="0" smtClean="0"/>
              <a:t>been </a:t>
            </a:r>
            <a:r>
              <a:rPr lang="en-US" sz="2000" dirty="0"/>
              <a:t>created using the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2000" dirty="0" smtClean="0"/>
              <a:t> class.</a:t>
            </a:r>
          </a:p>
          <a:p>
            <a:r>
              <a:rPr lang="en-US" sz="2000" dirty="0" smtClean="0"/>
              <a:t>The following Code Snippet demonstrates </a:t>
            </a:r>
            <a:r>
              <a:rPr lang="en-US" sz="2000" dirty="0"/>
              <a:t>the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Serializable</a:t>
            </a:r>
            <a:r>
              <a:rPr lang="en-US" sz="2000" dirty="0" smtClean="0"/>
              <a:t> interface:</a:t>
            </a:r>
          </a:p>
          <a:p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467544" y="2949795"/>
            <a:ext cx="8208912" cy="321934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java.io.Serializable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Employee implements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Serializable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double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BranchEmpProcessor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static void main(String[]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9715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null;</a:t>
            </a:r>
          </a:p>
          <a:p>
            <a:pPr indent="9715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null;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7544" y="2374566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xmlns="" val="357583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2400" dirty="0" smtClean="0"/>
              <a:t> Class</a:t>
            </a:r>
            <a:r>
              <a:rPr lang="en-US" sz="2400" dirty="0"/>
              <a:t> </a:t>
            </a:r>
            <a:r>
              <a:rPr lang="en-US" sz="2400" dirty="0" smtClean="0"/>
              <a:t>[4-5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62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467544" y="908720"/>
            <a:ext cx="8208912" cy="51644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971550"/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oOut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null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indent="18288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try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indent="1485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(“E:\\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NewEmplyee.Ser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</a:p>
          <a:p>
            <a:pPr indent="1485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oOut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ObjectOutputStream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indent="1485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Employee e = new Employee();</a:t>
            </a:r>
          </a:p>
          <a:p>
            <a:pPr indent="1485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e.lastName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“Smith”;</a:t>
            </a:r>
          </a:p>
          <a:p>
            <a:pPr indent="1485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e.firstName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“John”;</a:t>
            </a:r>
          </a:p>
          <a:p>
            <a:pPr indent="1485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e.sal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5000.00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indent="1485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oOut.writeObject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(e);</a:t>
            </a:r>
          </a:p>
          <a:p>
            <a:pPr indent="1485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oOut.close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1485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fOut.close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1485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(“E:\\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NewEmplyee.Ser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</a:p>
          <a:p>
            <a:pPr indent="1485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indent="1485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//de-serializing employee </a:t>
            </a:r>
          </a:p>
          <a:p>
            <a:pPr indent="14859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Employee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(Employee)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oIn.readObject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13144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Deserialized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-  “  +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emp.firstName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+  “  “  + </a:t>
            </a:r>
          </a:p>
          <a:p>
            <a:pPr indent="131445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emp.lastName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“ 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NewEmployee.ser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</a:p>
        </p:txBody>
      </p:sp>
    </p:spTree>
    <p:extLst>
      <p:ext uri="{BB962C8B-B14F-4D97-AF65-F5344CB8AC3E}">
        <p14:creationId xmlns:p14="http://schemas.microsoft.com/office/powerpoint/2010/main" xmlns="" val="651286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US" sz="2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ObjectInputStream</a:t>
            </a:r>
            <a:r>
              <a:rPr lang="en-US" sz="2400" dirty="0" smtClean="0"/>
              <a:t> Class</a:t>
            </a:r>
            <a:r>
              <a:rPr lang="en-US" sz="2400" dirty="0"/>
              <a:t> </a:t>
            </a:r>
            <a:r>
              <a:rPr lang="en-US" sz="2400" dirty="0" smtClean="0"/>
              <a:t>[5-5</a:t>
            </a:r>
            <a:r>
              <a:rPr lang="en-US" sz="2400" dirty="0"/>
              <a:t>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467544" y="908720"/>
            <a:ext cx="8208912" cy="262841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indent="914400"/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catch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e) {</a:t>
            </a:r>
          </a:p>
          <a:p>
            <a:pPr indent="13716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e.printStackTrace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9144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catch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ClassNotFoundException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e) {</a:t>
            </a:r>
          </a:p>
          <a:p>
            <a:pPr indent="13716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e.printStackTrace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indent="91440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 finally {</a:t>
            </a:r>
          </a:p>
          <a:p>
            <a:pPr indent="1485900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(“finally”);</a:t>
            </a:r>
          </a:p>
          <a:p>
            <a:pPr indent="914400"/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628650"/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indent="400050"/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xmlns="" val="139489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23528" y="908720"/>
            <a:ext cx="8352928" cy="5688632"/>
          </a:xfrm>
        </p:spPr>
        <p:txBody>
          <a:bodyPr/>
          <a:lstStyle/>
          <a:p>
            <a:r>
              <a:rPr lang="en-US" sz="2000" dirty="0"/>
              <a:t>A stream is a logical entity that produces or consumes information. </a:t>
            </a:r>
          </a:p>
          <a:p>
            <a:r>
              <a:rPr lang="en-US" sz="2000" dirty="0"/>
              <a:t>Data stream supports input/output of primitive data types and String values. </a:t>
            </a:r>
          </a:p>
          <a:p>
            <a:r>
              <a:rPr lang="en-US" sz="2000" dirty="0" err="1"/>
              <a:t>InputStream</a:t>
            </a:r>
            <a:r>
              <a:rPr lang="en-US" sz="2000" dirty="0"/>
              <a:t> is an abstract class that defines how data is received. </a:t>
            </a:r>
          </a:p>
          <a:p>
            <a:r>
              <a:rPr lang="en-US" sz="2000" dirty="0"/>
              <a:t>The </a:t>
            </a:r>
            <a:r>
              <a:rPr lang="en-US" sz="2000" dirty="0" err="1">
                <a:cs typeface="Courier New" panose="02070309020205020404" pitchFamily="49" charset="0"/>
              </a:rPr>
              <a:t>OutputStream</a:t>
            </a:r>
            <a:r>
              <a:rPr lang="en-US" sz="2000" dirty="0"/>
              <a:t> class defines the way in which output is written to streams. </a:t>
            </a:r>
          </a:p>
          <a:p>
            <a:r>
              <a:rPr lang="en-US" sz="2000" dirty="0"/>
              <a:t>File class directly works with files on the file system. </a:t>
            </a:r>
          </a:p>
          <a:p>
            <a:r>
              <a:rPr lang="en-US" sz="2000" dirty="0"/>
              <a:t>A buffer is a temporary storage area for data. </a:t>
            </a:r>
          </a:p>
          <a:p>
            <a:r>
              <a:rPr lang="en-US" sz="2000" dirty="0"/>
              <a:t>Serialization is the process of reading and writing objects to a byte stream. </a:t>
            </a:r>
            <a:r>
              <a:rPr lang="en-IN" sz="2000" dirty="0" smtClean="0"/>
              <a:t>	</a:t>
            </a:r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GB" sz="2400" dirty="0" smtClean="0"/>
              <a:t>Summary</a:t>
            </a:r>
            <a:endParaRPr lang="en-GB" sz="24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IN" sz="2400" dirty="0"/>
              <a:t>File</a:t>
            </a:r>
            <a:r>
              <a:rPr lang="en-IN" sz="2400" dirty="0" smtClean="0"/>
              <a:t> Class [2-2]</a:t>
            </a:r>
            <a:endParaRPr lang="en-IN" sz="24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23528" y="979512"/>
            <a:ext cx="8352928" cy="5257800"/>
          </a:xfrm>
        </p:spPr>
        <p:txBody>
          <a:bodyPr/>
          <a:lstStyle/>
          <a:p>
            <a:r>
              <a:rPr lang="en-US" sz="2000" dirty="0"/>
              <a:t>The directory methods in the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File</a:t>
            </a:r>
            <a:r>
              <a:rPr lang="en-US" sz="2000" dirty="0"/>
              <a:t> class allow creating, deleting, renaming, and listing of directories. </a:t>
            </a:r>
          </a:p>
          <a:p>
            <a:r>
              <a:rPr lang="en-US" sz="2000" dirty="0"/>
              <a:t>The interfaces and classes defined by the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java.nio.file</a:t>
            </a:r>
            <a:r>
              <a:rPr lang="en-US" sz="2000" dirty="0"/>
              <a:t> package helps the Java virtual machine to access files, file systems, and file attributes.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toPath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sz="2000" dirty="0"/>
              <a:t>method helps to obtain a Path that uses the abstract path. A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File</a:t>
            </a:r>
            <a:r>
              <a:rPr lang="en-US" sz="2000" dirty="0"/>
              <a:t> object uses this path to locate a file. </a:t>
            </a:r>
            <a:endParaRPr lang="en-US" sz="2000" dirty="0" smtClean="0"/>
          </a:p>
          <a:p>
            <a:r>
              <a:rPr lang="en-US" sz="2000" dirty="0"/>
              <a:t>The constructors of the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File</a:t>
            </a:r>
            <a:r>
              <a:rPr lang="en-US" sz="2000" dirty="0"/>
              <a:t> class are as </a:t>
            </a:r>
            <a:r>
              <a:rPr lang="en-US" sz="2000" dirty="0" smtClean="0"/>
              <a:t>follows:</a:t>
            </a:r>
          </a:p>
          <a:p>
            <a:pPr lvl="1"/>
            <a:r>
              <a:rPr lang="en-US" sz="1600" dirty="0">
                <a:latin typeface="Courier New" pitchFamily="49" charset="0"/>
                <a:cs typeface="Courier New" pitchFamily="49" charset="0"/>
              </a:rPr>
              <a:t>File(String </a:t>
            </a:r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dirpath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) </a:t>
            </a:r>
          </a:p>
          <a:p>
            <a:pPr lvl="1"/>
            <a:r>
              <a:rPr lang="en-US" sz="1600" dirty="0">
                <a:latin typeface="Courier New" pitchFamily="49" charset="0"/>
                <a:cs typeface="Courier New" pitchFamily="49" charset="0"/>
              </a:rPr>
              <a:t>File(String parent, String child) </a:t>
            </a:r>
          </a:p>
          <a:p>
            <a:pPr lvl="1"/>
            <a:r>
              <a:rPr lang="en-US" sz="1600" dirty="0">
                <a:latin typeface="Courier New" pitchFamily="49" charset="0"/>
                <a:cs typeface="Courier New" pitchFamily="49" charset="0"/>
              </a:rPr>
              <a:t>File(File </a:t>
            </a:r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fileobj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, String filename) </a:t>
            </a:r>
          </a:p>
          <a:p>
            <a:pPr lvl="1"/>
            <a:r>
              <a:rPr lang="en-US" sz="1600" dirty="0">
                <a:latin typeface="Courier New" pitchFamily="49" charset="0"/>
                <a:cs typeface="Courier New" pitchFamily="49" charset="0"/>
              </a:rPr>
              <a:t>File(URL </a:t>
            </a:r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urlobj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) </a:t>
            </a:r>
            <a:endParaRPr lang="en-GB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217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algn="just"/>
            <a:r>
              <a:rPr lang="en-IN" sz="2000" dirty="0" smtClean="0"/>
              <a:t>The methods in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File </a:t>
            </a:r>
            <a:r>
              <a:rPr lang="en-IN" sz="2000" dirty="0" smtClean="0"/>
              <a:t>class help to manipulate the file on the file system.</a:t>
            </a:r>
          </a:p>
          <a:p>
            <a:pPr algn="just"/>
            <a:r>
              <a:rPr lang="en-IN" sz="2000" dirty="0" smtClean="0"/>
              <a:t>Some of the methods in the </a:t>
            </a:r>
            <a:r>
              <a:rPr lang="en-IN" sz="2000" dirty="0" smtClean="0">
                <a:latin typeface="Courier New" pitchFamily="49" charset="0"/>
                <a:cs typeface="Courier New" pitchFamily="49" charset="0"/>
              </a:rPr>
              <a:t>File</a:t>
            </a:r>
            <a:r>
              <a:rPr lang="en-IN" sz="2000" dirty="0" smtClean="0"/>
              <a:t> class are:</a:t>
            </a:r>
          </a:p>
          <a:p>
            <a:pPr lvl="1" algn="just"/>
            <a:r>
              <a:rPr lang="en-IN" sz="1600" dirty="0" smtClean="0">
                <a:latin typeface="Courier New" pitchFamily="49" charset="0"/>
                <a:cs typeface="Courier New" pitchFamily="49" charset="0"/>
              </a:rPr>
              <a:t>renameTo(File </a:t>
            </a:r>
            <a:r>
              <a:rPr lang="en-IN" sz="1600" dirty="0" err="1" smtClean="0">
                <a:latin typeface="Courier New" pitchFamily="49" charset="0"/>
                <a:cs typeface="Courier New" pitchFamily="49" charset="0"/>
              </a:rPr>
              <a:t>newname</a:t>
            </a:r>
            <a:r>
              <a:rPr lang="en-IN" sz="1600" dirty="0" smtClean="0">
                <a:latin typeface="Courier New" pitchFamily="49" charset="0"/>
                <a:cs typeface="Courier New" pitchFamily="49" charset="0"/>
              </a:rPr>
              <a:t>): </a:t>
            </a:r>
            <a:r>
              <a:rPr lang="en-IN" sz="1600" dirty="0" smtClean="0"/>
              <a:t>Names the existing </a:t>
            </a:r>
            <a:r>
              <a:rPr lang="en-IN" sz="1600" dirty="0" smtClean="0">
                <a:latin typeface="Courier New" pitchFamily="49" charset="0"/>
                <a:cs typeface="Courier New" pitchFamily="49" charset="0"/>
              </a:rPr>
              <a:t>File</a:t>
            </a:r>
            <a:r>
              <a:rPr lang="en-IN" sz="1600" dirty="0" smtClean="0"/>
              <a:t> object with the new name specified by the variable </a:t>
            </a:r>
            <a:r>
              <a:rPr lang="en-IN" sz="1600" dirty="0" smtClean="0">
                <a:latin typeface="Courier New" pitchFamily="49" charset="0"/>
                <a:cs typeface="Courier New" pitchFamily="49" charset="0"/>
              </a:rPr>
              <a:t>newname</a:t>
            </a:r>
            <a:r>
              <a:rPr lang="en-IN" sz="1600" dirty="0" smtClean="0"/>
              <a:t>.</a:t>
            </a:r>
          </a:p>
          <a:p>
            <a:pPr lvl="1" algn="just"/>
            <a:r>
              <a:rPr lang="en-IN" sz="1600" dirty="0" smtClean="0">
                <a:latin typeface="Courier New" pitchFamily="49" charset="0"/>
                <a:cs typeface="Courier New" pitchFamily="49" charset="0"/>
              </a:rPr>
              <a:t>delete(): </a:t>
            </a:r>
            <a:r>
              <a:rPr lang="en-US" sz="1600" dirty="0" smtClean="0"/>
              <a:t>Deletes the </a:t>
            </a:r>
            <a:r>
              <a:rPr lang="en-US" sz="1600" dirty="0"/>
              <a:t>file represented by the abstract path </a:t>
            </a:r>
            <a:r>
              <a:rPr lang="en-US" sz="1600" dirty="0" smtClean="0"/>
              <a:t>name</a:t>
            </a:r>
            <a:r>
              <a:rPr lang="en-IN" sz="1600" dirty="0" smtClean="0"/>
              <a:t>. </a:t>
            </a:r>
          </a:p>
          <a:p>
            <a:pPr lvl="1" algn="just"/>
            <a:r>
              <a:rPr lang="en-IN" sz="1600" dirty="0" smtClean="0">
                <a:latin typeface="Courier New" pitchFamily="49" charset="0"/>
                <a:cs typeface="Courier New" pitchFamily="49" charset="0"/>
              </a:rPr>
              <a:t>exists(): </a:t>
            </a:r>
            <a:r>
              <a:rPr lang="en-IN" sz="1600" dirty="0" smtClean="0"/>
              <a:t>Tests the existence of file or directory denoted by this abstract pathname.</a:t>
            </a:r>
          </a:p>
          <a:p>
            <a:pPr lvl="1" algn="just"/>
            <a:r>
              <a:rPr lang="en-IN" sz="1600" dirty="0" smtClean="0">
                <a:latin typeface="Courier New" pitchFamily="49" charset="0"/>
                <a:cs typeface="Courier New" pitchFamily="49" charset="0"/>
              </a:rPr>
              <a:t>getPath(): </a:t>
            </a:r>
            <a:r>
              <a:rPr lang="en-IN" sz="1600" dirty="0" smtClean="0"/>
              <a:t>Converts the abstract pathname into a pathname string. </a:t>
            </a:r>
          </a:p>
          <a:p>
            <a:pPr lvl="1" algn="just"/>
            <a:r>
              <a:rPr lang="en-IN" sz="1600" dirty="0" smtClean="0">
                <a:latin typeface="Courier New" pitchFamily="49" charset="0"/>
                <a:cs typeface="Courier New" pitchFamily="49" charset="0"/>
              </a:rPr>
              <a:t>isFile(): </a:t>
            </a:r>
            <a:r>
              <a:rPr lang="en-IN" sz="1600" dirty="0" smtClean="0"/>
              <a:t>Checks whether the file denoted by this abstract pathname is a normal file.</a:t>
            </a:r>
          </a:p>
          <a:p>
            <a:pPr lvl="1" algn="just"/>
            <a:r>
              <a:rPr lang="en-IN" sz="1600" dirty="0" smtClean="0">
                <a:latin typeface="Courier New" pitchFamily="49" charset="0"/>
                <a:cs typeface="Courier New" pitchFamily="49" charset="0"/>
              </a:rPr>
              <a:t>createNewFile(): </a:t>
            </a:r>
            <a:r>
              <a:rPr lang="en-IN" sz="1600" dirty="0" smtClean="0"/>
              <a:t>Creates a new empty file whose name is the pathname for this file. It is only created when the file of similar name does not exist.</a:t>
            </a:r>
          </a:p>
          <a:p>
            <a:pPr lvl="1" algn="just"/>
            <a:r>
              <a:rPr lang="en-IN" sz="1600" dirty="0" smtClean="0">
                <a:latin typeface="Courier New" pitchFamily="49" charset="0"/>
                <a:cs typeface="Courier New" pitchFamily="49" charset="0"/>
              </a:rPr>
              <a:t>mkdir(): </a:t>
            </a:r>
            <a:r>
              <a:rPr lang="en-IN" sz="1600" dirty="0" smtClean="0"/>
              <a:t>Creates the directory named by this abstract pathname.</a:t>
            </a:r>
          </a:p>
          <a:p>
            <a:pPr lvl="1" algn="just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toPath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600" b="1" dirty="0" smtClean="0"/>
              <a:t>: </a:t>
            </a:r>
            <a:r>
              <a:rPr lang="en-US" sz="1600" dirty="0" smtClean="0"/>
              <a:t>Returns a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java.nio.file.Path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/>
              <a:t>object constructed from the abstract path. </a:t>
            </a:r>
            <a:endParaRPr lang="en-US" sz="1600" dirty="0" smtClean="0"/>
          </a:p>
          <a:p>
            <a:pPr lvl="1" algn="just"/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toURI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600" b="1" dirty="0" smtClean="0"/>
              <a:t>: </a:t>
            </a:r>
            <a:r>
              <a:rPr lang="en-US" sz="1600" dirty="0" smtClean="0"/>
              <a:t>Constructs a </a:t>
            </a:r>
            <a:r>
              <a:rPr lang="en-US" sz="1600" dirty="0"/>
              <a:t>file, URI. This file represents this abstract pathname. </a:t>
            </a:r>
            <a:endParaRPr lang="en-IN" sz="1600" dirty="0" smtClean="0"/>
          </a:p>
          <a:p>
            <a:pPr lvl="1" algn="just"/>
            <a:endParaRPr lang="en-IN" sz="2000" dirty="0" smtClean="0"/>
          </a:p>
          <a:p>
            <a:pPr algn="just"/>
            <a:endParaRPr lang="en-IN" sz="2000" b="1" dirty="0" smtClean="0"/>
          </a:p>
          <a:p>
            <a:pPr algn="just">
              <a:buNone/>
            </a:pPr>
            <a:endParaRPr lang="en-IN" sz="2000" dirty="0" smtClean="0"/>
          </a:p>
          <a:p>
            <a:pPr algn="just"/>
            <a:endParaRPr lang="en-GB" sz="2000" b="1" dirty="0" smtClean="0"/>
          </a:p>
          <a:p>
            <a:pPr algn="just"/>
            <a:endParaRPr lang="en-GB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IN" sz="2400" dirty="0" smtClean="0"/>
              <a:t>Methods of</a:t>
            </a:r>
            <a:r>
              <a:rPr lang="en-IN" sz="2400" b="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sz="2400" dirty="0"/>
              <a:t>File</a:t>
            </a:r>
            <a:r>
              <a:rPr lang="en-IN" sz="2400" b="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sz="2400" dirty="0" smtClean="0"/>
              <a:t>Class [1-4]</a:t>
            </a:r>
            <a:endParaRPr lang="en-IN" sz="2400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7"/>
          <p:cNvSpPr>
            <a:spLocks noGrp="1"/>
          </p:cNvSpPr>
          <p:nvPr>
            <p:ph idx="1"/>
          </p:nvPr>
        </p:nvSpPr>
        <p:spPr>
          <a:xfrm>
            <a:off x="323528" y="908720"/>
            <a:ext cx="8371656" cy="5610944"/>
          </a:xfrm>
        </p:spPr>
        <p:txBody>
          <a:bodyPr/>
          <a:lstStyle/>
          <a:p>
            <a:pPr algn="just"/>
            <a:r>
              <a:rPr lang="en-IN" sz="2000" dirty="0" smtClean="0"/>
              <a:t>The following </a:t>
            </a:r>
            <a:r>
              <a:rPr lang="en-US" sz="2000" dirty="0" smtClean="0"/>
              <a:t>Code </a:t>
            </a:r>
            <a:r>
              <a:rPr lang="en-US" sz="2000" dirty="0"/>
              <a:t>Snippet </a:t>
            </a:r>
            <a:r>
              <a:rPr lang="en-US" sz="2000" dirty="0" smtClean="0"/>
              <a:t>displays </a:t>
            </a:r>
            <a:r>
              <a:rPr lang="en-US" sz="2000" dirty="0"/>
              <a:t>the use of methods of 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lang="en-US" sz="2000" dirty="0"/>
              <a:t> </a:t>
            </a:r>
            <a:r>
              <a:rPr lang="en-US" sz="2000" dirty="0" smtClean="0"/>
              <a:t>class:</a:t>
            </a:r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US" sz="2000" dirty="0"/>
          </a:p>
          <a:p>
            <a:pPr algn="just"/>
            <a:endParaRPr lang="en-US" sz="2000" dirty="0" smtClean="0"/>
          </a:p>
          <a:p>
            <a:pPr algn="just"/>
            <a:endParaRPr lang="en-US" sz="2000" dirty="0" smtClean="0"/>
          </a:p>
          <a:p>
            <a:pPr algn="just"/>
            <a:r>
              <a:rPr lang="en-US" sz="2000" dirty="0" smtClean="0"/>
              <a:t>Displays </a:t>
            </a:r>
            <a:r>
              <a:rPr lang="en-US" sz="2000" dirty="0"/>
              <a:t>the full path and the filename of the invoking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lang="en-US" sz="2000" dirty="0"/>
              <a:t> object. </a:t>
            </a:r>
            <a:endParaRPr lang="en-US" sz="2000" dirty="0" smtClean="0"/>
          </a:p>
          <a:p>
            <a:pPr algn="just"/>
            <a:r>
              <a:rPr lang="en-US" sz="2000" dirty="0" smtClean="0"/>
              <a:t>Checks </a:t>
            </a:r>
            <a:r>
              <a:rPr lang="en-US" sz="2000" dirty="0"/>
              <a:t>for the existence of the file and returns true if the file exists, false if it does not. </a:t>
            </a:r>
            <a:endParaRPr lang="en-US" sz="2000" dirty="0" smtClean="0"/>
          </a:p>
          <a:p>
            <a:pPr algn="just"/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isFile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/>
              <a:t>method returns true if called on a file and returns false if called on a directory. </a:t>
            </a:r>
            <a:endParaRPr lang="en-IN" sz="2000" dirty="0" smtClean="0"/>
          </a:p>
          <a:p>
            <a:pPr algn="just"/>
            <a:endParaRPr lang="en-IN" sz="2000" b="1" dirty="0" smtClean="0"/>
          </a:p>
          <a:p>
            <a:pPr algn="just">
              <a:buNone/>
            </a:pPr>
            <a:endParaRPr lang="en-IN" sz="2000" dirty="0" smtClean="0"/>
          </a:p>
          <a:p>
            <a:pPr algn="just"/>
            <a:endParaRPr lang="en-GB" sz="2000" b="1" dirty="0" smtClean="0"/>
          </a:p>
          <a:p>
            <a:pPr algn="just"/>
            <a:endParaRPr lang="en-GB" sz="2000" dirty="0"/>
          </a:p>
        </p:txBody>
      </p:sp>
      <p:sp>
        <p:nvSpPr>
          <p:cNvPr id="6" name="Rectangle 5"/>
          <p:cNvSpPr/>
          <p:nvPr/>
        </p:nvSpPr>
        <p:spPr>
          <a:xfrm>
            <a:off x="467544" y="2042590"/>
            <a:ext cx="8208912" cy="203748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. . </a:t>
            </a:r>
          </a:p>
          <a:p>
            <a:r>
              <a:rPr lang="nn-NO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File fileObj = new File(“C:/Java/Hello.txt”); 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(“Path is: “ +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fileObj.getPath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 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(“Name is: “ +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fileObj.getName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 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(“File exists is: “ +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fileObj.exists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 </a:t>
            </a: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(“File is: “ +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fileObj.isFile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 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... 	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7544" y="1412776"/>
            <a:ext cx="1785950" cy="40011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2000" dirty="0" smtClean="0"/>
              <a:t>Code Snippet</a:t>
            </a:r>
            <a:endParaRPr lang="en-GB" sz="2000" dirty="0"/>
          </a:p>
        </p:txBody>
      </p:sp>
      <p:sp>
        <p:nvSpPr>
          <p:cNvPr id="10" name="Title 2"/>
          <p:cNvSpPr>
            <a:spLocks noGrp="1"/>
          </p:cNvSpPr>
          <p:nvPr>
            <p:ph type="title"/>
          </p:nvPr>
        </p:nvSpPr>
        <p:spPr>
          <a:xfrm>
            <a:off x="467544" y="152400"/>
            <a:ext cx="7381056" cy="411163"/>
          </a:xfrm>
        </p:spPr>
        <p:txBody>
          <a:bodyPr/>
          <a:lstStyle/>
          <a:p>
            <a:r>
              <a:rPr lang="en-IN" sz="2400" dirty="0" smtClean="0"/>
              <a:t>Methods of</a:t>
            </a:r>
            <a:r>
              <a:rPr lang="en-IN" sz="2400" b="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sz="2400" dirty="0"/>
              <a:t>File</a:t>
            </a:r>
            <a:r>
              <a:rPr lang="en-IN" sz="2400" b="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IN" sz="2400" dirty="0" smtClean="0"/>
              <a:t>Class [2-4]</a:t>
            </a:r>
            <a:endParaRPr lang="en-IN" sz="2400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© </a:t>
            </a:r>
            <a:r>
              <a:rPr lang="en-US" dirty="0" err="1" smtClean="0"/>
              <a:t>Aptech</a:t>
            </a:r>
            <a:r>
              <a:rPr lang="en-US" dirty="0" smtClean="0"/>
              <a:t> Ltd.                                                                           File Handling in Java/Session 5                                     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9011</TotalTime>
  <Words>6145</Words>
  <Application>Microsoft Office PowerPoint</Application>
  <PresentationFormat>On-screen Show (4:3)</PresentationFormat>
  <Paragraphs>1016</Paragraphs>
  <Slides>64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5" baseType="lpstr">
      <vt:lpstr>3_Office Theme</vt:lpstr>
      <vt:lpstr>Slide 1</vt:lpstr>
      <vt:lpstr>Objectives </vt:lpstr>
      <vt:lpstr>Stream Classes</vt:lpstr>
      <vt:lpstr>Need for Stream Classes</vt:lpstr>
      <vt:lpstr>Steps for Using Stream Classes </vt:lpstr>
      <vt:lpstr>File Class [1-2]</vt:lpstr>
      <vt:lpstr>File Class [2-2]</vt:lpstr>
      <vt:lpstr>Methods of File Class [1-4]</vt:lpstr>
      <vt:lpstr>Methods of File Class [2-4]</vt:lpstr>
      <vt:lpstr>Methods of File Class [3-4]</vt:lpstr>
      <vt:lpstr>Methods of File Class [4-4]</vt:lpstr>
      <vt:lpstr>FileDescriptor Class </vt:lpstr>
      <vt:lpstr>DataInput Interface and DataOutput Interface </vt:lpstr>
      <vt:lpstr>Methods of DataInput Interface </vt:lpstr>
      <vt:lpstr>Methods of DataOutput Interface</vt:lpstr>
      <vt:lpstr>java.io Package [1-7]</vt:lpstr>
      <vt:lpstr>java.io Package [2-7]</vt:lpstr>
      <vt:lpstr>java.io Package [3-7]</vt:lpstr>
      <vt:lpstr>java.io Package [4-7]</vt:lpstr>
      <vt:lpstr>java.io Package [5-7]</vt:lpstr>
      <vt:lpstr>java.io Package [6-7]</vt:lpstr>
      <vt:lpstr>java.io Package [7-7]</vt:lpstr>
      <vt:lpstr>Methods of InputStream Class [1-2]</vt:lpstr>
      <vt:lpstr>Methods of InputStream Class [2-2]</vt:lpstr>
      <vt:lpstr>FileInputStream Class [1-3]</vt:lpstr>
      <vt:lpstr>FileInputStream Class [2-3]</vt:lpstr>
      <vt:lpstr>FileInputStream Class [3-3]</vt:lpstr>
      <vt:lpstr>ByteArrayInputStream Class [1-2]</vt:lpstr>
      <vt:lpstr>ByteArrayInputStream Class [2-2]</vt:lpstr>
      <vt:lpstr>OutputStream Class and its Subclasses</vt:lpstr>
      <vt:lpstr>Methods in OutputStream Class</vt:lpstr>
      <vt:lpstr>FileOutputStream Class [1-2]</vt:lpstr>
      <vt:lpstr>FileOutputStream Class [2-2]</vt:lpstr>
      <vt:lpstr>ByteArrayOutputStream Class</vt:lpstr>
      <vt:lpstr>Methods in ByteArrayOutputStream Class [1-2]</vt:lpstr>
      <vt:lpstr>Methods in ByteArrayOutputStream Class [2-2]</vt:lpstr>
      <vt:lpstr>Filter Streams [1-8]</vt:lpstr>
      <vt:lpstr>Filter Streams [2-8]</vt:lpstr>
      <vt:lpstr>Filter Streams [3-8]</vt:lpstr>
      <vt:lpstr>Filter Streams [4-8]</vt:lpstr>
      <vt:lpstr>Filter Streams [5-8]</vt:lpstr>
      <vt:lpstr>Filter Streams [6-8]</vt:lpstr>
      <vt:lpstr>Filter Streams [7-8]</vt:lpstr>
      <vt:lpstr>Filter Streams [8-8]</vt:lpstr>
      <vt:lpstr>Buffered Streams</vt:lpstr>
      <vt:lpstr>BufferedInputStream Class</vt:lpstr>
      <vt:lpstr>BufferedOutputStream Class</vt:lpstr>
      <vt:lpstr>Character Streams [1-4]</vt:lpstr>
      <vt:lpstr>Character Streams [2-4]</vt:lpstr>
      <vt:lpstr>Character Streams [3-4]</vt:lpstr>
      <vt:lpstr>Character Streams [4-4]</vt:lpstr>
      <vt:lpstr>CharArrayReader Class</vt:lpstr>
      <vt:lpstr>CharArrayWriter Class [1-2]</vt:lpstr>
      <vt:lpstr>CharArrayWriter Class [2-2]</vt:lpstr>
      <vt:lpstr>Chaining I/O Systems</vt:lpstr>
      <vt:lpstr>Serialization</vt:lpstr>
      <vt:lpstr>ObjectOutputStream Class [1-2]</vt:lpstr>
      <vt:lpstr>ObjectOutputStream Class [2-2]</vt:lpstr>
      <vt:lpstr>ObjectInputStream Class [1-5]</vt:lpstr>
      <vt:lpstr>ObjectInputStream Class [2-5]</vt:lpstr>
      <vt:lpstr>ObjectInputStream Class [3-5]</vt:lpstr>
      <vt:lpstr>ObjectInputStream Class [4-5]</vt:lpstr>
      <vt:lpstr>ObjectInputStream Class [5-5]</vt:lpstr>
      <vt:lpstr>Summary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Debjani Deb</dc:creator>
  <cp:lastModifiedBy>tanmaya.mayekar</cp:lastModifiedBy>
  <cp:revision>1792</cp:revision>
  <dcterms:created xsi:type="dcterms:W3CDTF">2006-08-16T00:00:00Z</dcterms:created>
  <dcterms:modified xsi:type="dcterms:W3CDTF">2014-02-04T12:10:09Z</dcterms:modified>
</cp:coreProperties>
</file>

<file path=docProps/thumbnail.jpeg>
</file>